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79" r:id="rId2"/>
    <p:sldId id="280" r:id="rId3"/>
    <p:sldId id="282" r:id="rId4"/>
    <p:sldId id="283" r:id="rId5"/>
    <p:sldId id="284" r:id="rId6"/>
    <p:sldId id="285" r:id="rId7"/>
    <p:sldId id="287" r:id="rId8"/>
    <p:sldId id="289" r:id="rId9"/>
    <p:sldId id="291" r:id="rId10"/>
    <p:sldId id="292" r:id="rId11"/>
    <p:sldId id="293" r:id="rId12"/>
    <p:sldId id="312" r:id="rId13"/>
    <p:sldId id="313" r:id="rId14"/>
    <p:sldId id="294" r:id="rId15"/>
    <p:sldId id="314" r:id="rId16"/>
    <p:sldId id="310" r:id="rId17"/>
    <p:sldId id="311" r:id="rId18"/>
    <p:sldId id="297" r:id="rId19"/>
    <p:sldId id="296" r:id="rId20"/>
    <p:sldId id="298" r:id="rId21"/>
    <p:sldId id="299" r:id="rId22"/>
    <p:sldId id="301" r:id="rId23"/>
    <p:sldId id="300" r:id="rId24"/>
    <p:sldId id="303" r:id="rId25"/>
    <p:sldId id="304" r:id="rId26"/>
    <p:sldId id="305" r:id="rId27"/>
    <p:sldId id="317" r:id="rId28"/>
    <p:sldId id="322" r:id="rId29"/>
    <p:sldId id="318" r:id="rId30"/>
    <p:sldId id="315" r:id="rId31"/>
    <p:sldId id="306" r:id="rId32"/>
    <p:sldId id="319" r:id="rId33"/>
    <p:sldId id="320" r:id="rId34"/>
    <p:sldId id="321" r:id="rId35"/>
    <p:sldId id="308" r:id="rId36"/>
    <p:sldId id="309" r:id="rId37"/>
    <p:sldId id="329" r:id="rId38"/>
    <p:sldId id="327" r:id="rId39"/>
    <p:sldId id="325" r:id="rId40"/>
    <p:sldId id="324" r:id="rId41"/>
    <p:sldId id="330" r:id="rId42"/>
    <p:sldId id="273" r:id="rId43"/>
    <p:sldId id="281" r:id="rId44"/>
    <p:sldId id="323" r:id="rId45"/>
    <p:sldId id="333" r:id="rId46"/>
    <p:sldId id="332" r:id="rId47"/>
    <p:sldId id="316" r:id="rId48"/>
    <p:sldId id="328" r:id="rId49"/>
    <p:sldId id="331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91"/>
    <a:srgbClr val="162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2"/>
    <p:restoredTop sz="91831"/>
  </p:normalViewPr>
  <p:slideViewPr>
    <p:cSldViewPr snapToGrid="0" snapToObjects="1">
      <p:cViewPr varScale="1">
        <p:scale>
          <a:sx n="112" d="100"/>
          <a:sy n="112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DF3EE-BA51-2941-A978-2A565603223A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2CCA3-ACAA-174A-BADC-4BC17C1FFD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38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719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98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350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4538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261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1539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423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857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80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48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189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9871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873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904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5858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8931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8170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257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7910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914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7733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74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081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614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849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309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1388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7368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460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0733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3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870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681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885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404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18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2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618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18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6939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2CCA3-ACAA-174A-BADC-4BC17C1FFD4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722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7A71-041C-AF4E-A308-B0A7E63D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ACD1E2-0B86-3841-ABCE-6B1030225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8CC40-BBDC-0A4A-BAF2-433D7E06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5639E-2319-F14C-8F0F-39552B8A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5301F-FFE2-1E40-8CB3-75AB2D1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998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0904-4A5E-F047-846B-B52E187C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73FB6-0F0A-A54A-B4D6-F40D89446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1BBB9-7F88-F94F-B7A6-D79365F7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05F3C-AD93-6043-8263-D7BBB8C7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E6410-C9D8-BB48-8872-0BC56E48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501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92B45B-B396-D14A-87D2-E663E0CAD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DE78F-E4E4-464A-81A8-7AB62CA8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7D460-3185-D946-B159-04FCE668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EF345-2AAF-C949-8717-EEA367E4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C5FC6-E94B-CF4B-824D-0497D80A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099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A91FB-55A0-A54C-8AE6-4CB1F5C8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510EC-82D1-BE4D-95AF-747F8D54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5BC19-300C-AD41-A85C-D68B702C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0FFC0-955D-E34A-B3F2-C6978A2B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B1597-5C23-EA44-B872-2A563D10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822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D6A31-D002-5943-9D24-482E53A6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C9BA4-B762-4E46-97CA-2453D350F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9EF53-13DC-7442-B01C-96303153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E1F38-70A6-1A4C-A165-DB0F764D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A9E23-515B-2442-B753-01BCAA42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07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7C3C2-EA5C-8948-825C-376261A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C0836-ED07-DA42-A6F3-0DE83FD47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D35561-F9B4-404E-BC5D-66A32733E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3B0432-5CF6-AC41-B0F9-FABFDB44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1B466-0A8D-0543-94F1-FFBA4C6B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A9D79-AA9E-F44C-BA2B-8C82F1D5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60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6BA1D-E01D-F347-8577-7C1BC4BB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5F188-782C-014E-8D3E-832B48B85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D972B2-1173-6244-88EF-1F34ADD7F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705BB-794B-9247-A1E6-812838A22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1E9E4D-7D26-414A-A036-760A38FD4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F3EB3B-6723-0B44-A667-D9C358C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810B60-8D2E-2046-99B2-8D28713A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28CC2B-564A-AC40-B8C4-8304E2B3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10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CBFF0-5914-A443-AF37-18ABA82C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9D14C1-0320-C24A-81AF-5960C5D7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27B1B-2EF8-0A41-9F16-091B2D2F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CBF577-BC2A-064B-83C8-27843C02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7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CC8840-AF50-6442-ACE3-BC389E80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6AFA07-6442-FA45-87CD-9975954B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434F1-E6A3-744F-BB4E-6D85601F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92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6EBD6-608F-7F4A-AB31-F1079C6A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F694F-19A2-EE4E-9008-FC8F7570D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C03998-C321-5548-AD20-BA188BA2E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5F9E5A-201C-9049-A7E9-8DABD7EA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83B3F-3FB3-F649-96FD-43BCA388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1DB3A4-CFDA-6045-A950-810C9834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6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E852A-0D43-654E-A376-5EDF928C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51CCD6-B92C-5D41-A130-16F432A68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5606D-8287-3A48-B27A-4CEF85EB4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47CD1-9D0F-7543-8B5E-37FDFAF3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5532D-7EDF-4945-8F10-BDED0057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7CC42F-9DB2-594B-A298-2A9BD731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02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F8564-422C-E34A-A57F-7E37A28A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D4442-A269-1F42-9828-E36F08505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32A75-6EC9-F840-8848-46A36CA86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1B6F-C6DD-FF49-96CD-2153EAC9D03B}" type="datetimeFigureOut">
              <a:rPr kumimoji="1" lang="ko-Kore-KR" altLang="en-US" smtClean="0"/>
              <a:t>2021. 12. 12.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8E24A-2BD0-7D47-B174-E67BA3534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DBC6F-D24D-904F-9259-027923EC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AEE4-1B8B-014D-BD6B-9D3AF14709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743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5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G_WeGbZ9A4&amp;t=54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cache.googleusercontent.com/search?q=cache:wIflnDOSC8EJ:https://www.mdpi.com/2079-9292/10/3/287/pdf+&amp;cd=9&amp;hl=ko&amp;ct=clnk&amp;gl=kr" TargetMode="External"/><Relationship Id="rId4" Type="http://schemas.openxmlformats.org/officeDocument/2006/relationships/hyperlink" Target="https://nmlab.korea.ac.kr/publication/published.papers/2019/2019.06-BitCoin_Transaction_Prediction-KICS2019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3715046-45D3-B942-AE2A-D6220C23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데이터 준비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E8CE6-A2B8-C542-B6A8-DD20A1FE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2573864"/>
            <a:ext cx="660400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E0FD32-9C67-1C4D-982B-2DC478972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897464"/>
            <a:ext cx="4965700" cy="167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56670-F6E2-B746-AC90-14B5AA340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66" y="5281082"/>
            <a:ext cx="6642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426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5.</a:t>
            </a:r>
            <a:r>
              <a:rPr kumimoji="1" lang="ko-KR" altLang="en-US" dirty="0">
                <a:solidFill>
                  <a:schemeClr val="bg1"/>
                </a:solidFill>
              </a:rPr>
              <a:t> 학습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B84EA8-121A-2041-AEFF-13F26EF9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13" y="1396957"/>
            <a:ext cx="3312091" cy="2336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231716-82FF-A74F-B53F-88B279E5F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2" y="1466582"/>
            <a:ext cx="3312091" cy="23565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0F7EC5-C390-274E-BBD0-6AE287388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822" y="3712537"/>
            <a:ext cx="3312091" cy="23345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4429CF-51F3-434E-AE48-295D03B3E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858" y="3730315"/>
            <a:ext cx="3226716" cy="22887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EF26838-AD71-A94A-9E98-35CFB7E33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487" y="3778552"/>
            <a:ext cx="3386999" cy="23374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799207-E4F9-FB43-A7AA-AD543C20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9265" y="1080873"/>
            <a:ext cx="3136939" cy="1572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346F92-099F-F449-AD1D-71A6072F8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980" y="988178"/>
            <a:ext cx="2944842" cy="4784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E8D651-C5D1-284D-B6F4-C536B2AC3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22" y="6161127"/>
            <a:ext cx="3238500" cy="25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68E20D-E6E3-B744-A126-CD290794B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3445" y="3112662"/>
            <a:ext cx="3820073" cy="5305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FDBC070-A9D2-114F-A0D2-549C2CD874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80" y="6069324"/>
            <a:ext cx="2768600" cy="2413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3F9B5B-2DEE-6E48-B77D-1B1A185372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9265" y="6167430"/>
            <a:ext cx="13716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DF0701-8323-844A-AD24-274806591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3003" y="668904"/>
            <a:ext cx="3312091" cy="23210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82B913-632A-7D45-9C1E-0AB48A2D23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7180" y="386173"/>
            <a:ext cx="3035300" cy="254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5069FB-5917-CC46-BA8B-302A6C0BC2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9265" y="1218138"/>
            <a:ext cx="3136939" cy="1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0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088A0655-C157-894C-8D43-7D0A5C9A3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-2260" y="0"/>
            <a:ext cx="1219426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24541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5.</a:t>
            </a:r>
            <a:r>
              <a:rPr kumimoji="1" lang="ko-KR" altLang="en-US" dirty="0">
                <a:solidFill>
                  <a:schemeClr val="bg1"/>
                </a:solidFill>
              </a:rPr>
              <a:t> 학습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12BE2C7-173F-654A-9C73-533D9E8DA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281" y="1821427"/>
            <a:ext cx="4187163" cy="2915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92E84C-54CB-BF44-B7E3-8E4C582DE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28" y="1821426"/>
            <a:ext cx="4754606" cy="2797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CA09DB-A611-8045-A236-56747C115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281" y="1562940"/>
            <a:ext cx="4187162" cy="2463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C64E05-607B-C14A-B73C-1D52B0207EBF}"/>
              </a:ext>
            </a:extLst>
          </p:cNvPr>
          <p:cNvSpPr/>
          <p:nvPr/>
        </p:nvSpPr>
        <p:spPr>
          <a:xfrm>
            <a:off x="5764443" y="1427729"/>
            <a:ext cx="2607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" altLang="ko-Kore-KR" b="1" dirty="0">
                <a:solidFill>
                  <a:srgbClr val="009D91"/>
                </a:solidFill>
                <a:latin typeface="se-nanummyeongjo"/>
              </a:rPr>
              <a:t>Facebook </a:t>
            </a:r>
            <a:r>
              <a:rPr lang="en" altLang="ko-Kore-KR" b="1" dirty="0" err="1">
                <a:solidFill>
                  <a:srgbClr val="009D91"/>
                </a:solidFill>
                <a:latin typeface="se-nanummyeongjo"/>
              </a:rPr>
              <a:t>Proph</a:t>
            </a:r>
            <a:r>
              <a:rPr lang="en-US" altLang="ko-Kore-KR" b="1" dirty="0">
                <a:solidFill>
                  <a:srgbClr val="009D91"/>
                </a:solidFill>
                <a:latin typeface="se-nanummyeongjo"/>
              </a:rPr>
              <a:t>e</a:t>
            </a:r>
            <a:r>
              <a:rPr lang="en" altLang="ko-Kore-KR" b="1" dirty="0">
                <a:solidFill>
                  <a:srgbClr val="009D91"/>
                </a:solidFill>
                <a:latin typeface="se-nanummyeongjo"/>
              </a:rPr>
              <a:t>t </a:t>
            </a:r>
            <a:r>
              <a:rPr lang="en" altLang="ko-Kore-KR" b="1" dirty="0" err="1">
                <a:solidFill>
                  <a:srgbClr val="009D91"/>
                </a:solidFill>
                <a:latin typeface="se-nanummyeongjo"/>
              </a:rPr>
              <a:t>libaray</a:t>
            </a:r>
            <a:endParaRPr lang="ko-KR" altLang="en-US" dirty="0">
              <a:solidFill>
                <a:srgbClr val="009D9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8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6.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SVM RBF Regression </a:t>
            </a:r>
            <a:r>
              <a:rPr kumimoji="1" lang="ko-KR" altLang="en-US" dirty="0">
                <a:solidFill>
                  <a:schemeClr val="bg1"/>
                </a:solidFill>
              </a:rPr>
              <a:t>모델 튜닝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427D9-9CC4-2543-891D-8C6685F5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6166763"/>
            <a:ext cx="1842770" cy="282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C27B52-5599-A64A-BEF8-995F948FF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723006"/>
            <a:ext cx="4813300" cy="3263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DEF204-C17D-A740-A144-2A6117830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66" y="4163743"/>
            <a:ext cx="41021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BB9DCF-5D9E-9C40-AE31-EF156736B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66" y="5025553"/>
            <a:ext cx="9817100" cy="88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468D00-FD0D-5040-A5BD-4A3C9F65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427" y="2175383"/>
            <a:ext cx="4102100" cy="12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8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-1894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6.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SVM RBF Regression </a:t>
            </a:r>
            <a:r>
              <a:rPr kumimoji="1" lang="ko-KR" altLang="en-US" dirty="0">
                <a:solidFill>
                  <a:schemeClr val="bg1"/>
                </a:solidFill>
              </a:rPr>
              <a:t>모델 튜닝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3DEC08-029C-6644-9484-93E0C9D6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31" y="3713873"/>
            <a:ext cx="4038600" cy="25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C709B6-6E50-6447-948B-464C6850F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51" y="741948"/>
            <a:ext cx="4302760" cy="29719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3CE982-A0DF-0148-860A-F678801C9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53" y="741948"/>
            <a:ext cx="4208180" cy="29719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224E50-4E07-7F45-AF57-816031707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45" y="4076451"/>
            <a:ext cx="3838594" cy="27906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80B586-EE27-F141-AE58-F490CC2DB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31" y="4046214"/>
            <a:ext cx="4011404" cy="27915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E56D12-21E2-5B47-8F5A-A1EB64715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145" y="3721824"/>
            <a:ext cx="4445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3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0"/>
            <a:ext cx="1219426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실제 가격과 </a:t>
            </a:r>
            <a:r>
              <a:rPr kumimoji="1" lang="en-US" altLang="ko-KR" dirty="0" err="1">
                <a:solidFill>
                  <a:schemeClr val="bg1"/>
                </a:solidFill>
              </a:rPr>
              <a:t>Svm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rbf</a:t>
            </a:r>
            <a:r>
              <a:rPr kumimoji="1" lang="en-US" altLang="ko-KR" dirty="0">
                <a:solidFill>
                  <a:schemeClr val="bg1"/>
                </a:solidFill>
              </a:rPr>
              <a:t> Grid Search </a:t>
            </a:r>
            <a:r>
              <a:rPr kumimoji="1" lang="ko-KR" altLang="en-US" dirty="0">
                <a:solidFill>
                  <a:schemeClr val="bg1"/>
                </a:solidFill>
              </a:rPr>
              <a:t>모델 비교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11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25</a:t>
            </a:r>
            <a:r>
              <a:rPr kumimoji="1" lang="ko-KR" altLang="en-US" dirty="0">
                <a:solidFill>
                  <a:schemeClr val="bg1"/>
                </a:solidFill>
              </a:rPr>
              <a:t>일 </a:t>
            </a:r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12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4</a:t>
            </a:r>
            <a:r>
              <a:rPr kumimoji="1" lang="ko-KR" altLang="en-US" dirty="0">
                <a:solidFill>
                  <a:schemeClr val="bg1"/>
                </a:solidFill>
              </a:rPr>
              <a:t>일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0786F9-BB46-A14F-A7F5-B999DEA1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723006"/>
            <a:ext cx="3512573" cy="24635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A4D81-0209-2C4F-9B76-E853CC2F7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3186546"/>
            <a:ext cx="2262909" cy="22444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7C324C-A44D-EA4E-B793-442B0213F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116" y="757794"/>
            <a:ext cx="3514467" cy="2463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559CDA-8FFD-8A4E-B5F0-57BB295BF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116" y="3221332"/>
            <a:ext cx="2793874" cy="25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D63D24-EC7F-B34C-8253-B2EF7C468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56" y="3186545"/>
            <a:ext cx="1264718" cy="2255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42A79C-F1C5-3142-B5E0-E64DE35A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475" y="3186545"/>
            <a:ext cx="605998" cy="22444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306FD6-403D-674C-9CC6-C0C041C56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3990" y="3215330"/>
            <a:ext cx="1824442" cy="1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41AC0-28E6-544E-8CF0-336903FB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91FB119-3A02-0848-B123-5CDE6C24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19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72F4161E-2FF0-6344-B955-827588DC5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0"/>
            <a:ext cx="12194260" cy="6858000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17967698-D60E-1546-97A1-EAA37B53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43" y="1027905"/>
            <a:ext cx="5411656" cy="9799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98537E-DAA3-DF48-B386-BBE9A2734540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실제 가격과 </a:t>
            </a:r>
            <a:r>
              <a:rPr kumimoji="1" lang="en-US" altLang="ko-KR" dirty="0" err="1">
                <a:solidFill>
                  <a:schemeClr val="bg1"/>
                </a:solidFill>
              </a:rPr>
              <a:t>Svm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rbf</a:t>
            </a:r>
            <a:r>
              <a:rPr kumimoji="1" lang="en-US" altLang="ko-KR" dirty="0">
                <a:solidFill>
                  <a:schemeClr val="bg1"/>
                </a:solidFill>
              </a:rPr>
              <a:t> Grid Search </a:t>
            </a:r>
            <a:r>
              <a:rPr kumimoji="1" lang="ko-KR" altLang="en-US" dirty="0">
                <a:solidFill>
                  <a:schemeClr val="bg1"/>
                </a:solidFill>
              </a:rPr>
              <a:t>모델 비교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12</a:t>
            </a:r>
            <a:r>
              <a:rPr kumimoji="1" lang="ko-KR" altLang="en-US" dirty="0"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</a:rPr>
              <a:t>8</a:t>
            </a:r>
            <a:r>
              <a:rPr kumimoji="1" lang="ko-KR" altLang="en-US" dirty="0">
                <a:solidFill>
                  <a:schemeClr val="bg1"/>
                </a:solidFill>
              </a:rPr>
              <a:t>일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DC3721C-9DAB-FA4F-B914-20826537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736167"/>
            <a:ext cx="5233911" cy="36993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6F304B0-F688-B944-9116-35628E8FD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66" y="4435475"/>
            <a:ext cx="2536517" cy="244768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9BA0914-6EA6-2247-904B-29DF11663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549" y="682291"/>
            <a:ext cx="5506251" cy="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4D5FA7A3-319E-B24D-8642-2102FC03E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426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5855F5-7EFA-1C45-A58D-D26A10F76338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009E91"/>
                </a:solidFill>
              </a:rPr>
              <a:t>6.</a:t>
            </a:r>
            <a:r>
              <a:rPr kumimoji="1" lang="ko-KR" altLang="en-US" dirty="0">
                <a:solidFill>
                  <a:srgbClr val="009E91"/>
                </a:solidFill>
              </a:rPr>
              <a:t> </a:t>
            </a:r>
            <a:r>
              <a:rPr lang="en" altLang="ko-Kore-KR" b="1" dirty="0">
                <a:solidFill>
                  <a:srgbClr val="009D91"/>
                </a:solidFill>
                <a:latin typeface="se-nanummyeongjo"/>
              </a:rPr>
              <a:t>Facebook </a:t>
            </a:r>
            <a:r>
              <a:rPr lang="en" altLang="ko-Kore-KR" b="1" dirty="0" err="1">
                <a:solidFill>
                  <a:srgbClr val="009D91"/>
                </a:solidFill>
                <a:latin typeface="se-nanummyeongjo"/>
              </a:rPr>
              <a:t>Proph</a:t>
            </a:r>
            <a:r>
              <a:rPr lang="en-US" altLang="ko-Kore-KR" b="1" dirty="0">
                <a:solidFill>
                  <a:srgbClr val="009D91"/>
                </a:solidFill>
                <a:latin typeface="se-nanummyeongjo"/>
              </a:rPr>
              <a:t>e</a:t>
            </a:r>
            <a:r>
              <a:rPr lang="en" altLang="ko-Kore-KR" b="1" dirty="0">
                <a:solidFill>
                  <a:srgbClr val="009D91"/>
                </a:solidFill>
                <a:latin typeface="se-nanummyeongjo"/>
              </a:rPr>
              <a:t>t </a:t>
            </a:r>
            <a:r>
              <a:rPr kumimoji="1" lang="ko-KR" altLang="en-US" dirty="0">
                <a:solidFill>
                  <a:srgbClr val="009E91"/>
                </a:solidFill>
              </a:rPr>
              <a:t>모델 튜닝</a:t>
            </a:r>
            <a:r>
              <a:rPr kumimoji="1" lang="en-US" altLang="ko-KR" dirty="0">
                <a:solidFill>
                  <a:srgbClr val="009E91"/>
                </a:solidFill>
              </a:rPr>
              <a:t>.</a:t>
            </a:r>
            <a:r>
              <a:rPr kumimoji="1" lang="ko-KR" altLang="en-US" dirty="0">
                <a:solidFill>
                  <a:srgbClr val="009E91"/>
                </a:solidFill>
              </a:rPr>
              <a:t> </a:t>
            </a:r>
            <a:endParaRPr kumimoji="1" lang="en-US" altLang="ko-KR" dirty="0">
              <a:solidFill>
                <a:srgbClr val="009E9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21281B-0D88-D24E-95C6-2CC6548D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2" y="1912519"/>
            <a:ext cx="4754606" cy="27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6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B93A-F8C6-FA4E-9EC8-45515CA1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D710C-2FE7-6D4F-BB5F-5B3B82F1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37D192A-8A10-394B-A802-A77F456A9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09248-9CC6-9649-AACB-76630CE50406}"/>
              </a:ext>
            </a:extLst>
          </p:cNvPr>
          <p:cNvSpPr txBox="1"/>
          <p:nvPr/>
        </p:nvSpPr>
        <p:spPr>
          <a:xfrm>
            <a:off x="504495" y="3244334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좀</a:t>
            </a:r>
            <a:r>
              <a:rPr kumimoji="1" lang="ko-KR" altLang="en-US" dirty="0">
                <a:solidFill>
                  <a:schemeClr val="bg1"/>
                </a:solidFill>
              </a:rPr>
              <a:t> 더 좋은 모델을 찾을 순 없을까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4DED6-614B-B247-9B74-D45B98F155D2}"/>
              </a:ext>
            </a:extLst>
          </p:cNvPr>
          <p:cNvSpPr txBox="1"/>
          <p:nvPr/>
        </p:nvSpPr>
        <p:spPr>
          <a:xfrm>
            <a:off x="504495" y="4341316"/>
            <a:ext cx="343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심화</a:t>
            </a:r>
            <a:r>
              <a:rPr kumimoji="1" lang="en-US" altLang="ko-Kore-KR" dirty="0">
                <a:solidFill>
                  <a:srgbClr val="FF0000"/>
                </a:solidFill>
              </a:rPr>
              <a:t>_ Meta(</a:t>
            </a:r>
            <a:r>
              <a:rPr kumimoji="1" lang="en-US" altLang="ko-Kore-KR" dirty="0" err="1">
                <a:solidFill>
                  <a:srgbClr val="FF0000"/>
                </a:solidFill>
              </a:rPr>
              <a:t>FaceBook</a:t>
            </a:r>
            <a:r>
              <a:rPr kumimoji="1" lang="en-US" altLang="ko-Kore-KR" dirty="0">
                <a:solidFill>
                  <a:srgbClr val="FF0000"/>
                </a:solidFill>
              </a:rPr>
              <a:t>)</a:t>
            </a:r>
            <a:r>
              <a:rPr kumimoji="1" lang="ko-Kore-KR" altLang="en-US" dirty="0">
                <a:solidFill>
                  <a:srgbClr val="FF0000"/>
                </a:solidFill>
              </a:rPr>
              <a:t>의</a:t>
            </a:r>
            <a:r>
              <a:rPr kumimoji="1" lang="en-US" altLang="ko-Kore-KR" dirty="0">
                <a:solidFill>
                  <a:srgbClr val="FF0000"/>
                </a:solidFill>
              </a:rPr>
              <a:t> Prophet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0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-13151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모델 소개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9EBB31-82CB-654F-9500-09866A29A303}"/>
              </a:ext>
            </a:extLst>
          </p:cNvPr>
          <p:cNvSpPr/>
          <p:nvPr/>
        </p:nvSpPr>
        <p:spPr>
          <a:xfrm>
            <a:off x="0" y="176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" altLang="ko-Kore-KR" b="1" i="0" dirty="0">
                <a:solidFill>
                  <a:srgbClr val="009D91"/>
                </a:solidFill>
                <a:effectLst/>
                <a:latin typeface="se-nanummyeongjo"/>
              </a:rPr>
              <a:t>Facebook </a:t>
            </a:r>
            <a:r>
              <a:rPr lang="en" altLang="ko-Kore-KR" b="1" i="0" dirty="0" err="1">
                <a:solidFill>
                  <a:srgbClr val="009D91"/>
                </a:solidFill>
                <a:effectLst/>
                <a:latin typeface="se-nanummyeongjo"/>
              </a:rPr>
              <a:t>Proph</a:t>
            </a:r>
            <a:r>
              <a:rPr lang="en-US" altLang="ko-Kore-KR" b="1" dirty="0">
                <a:solidFill>
                  <a:srgbClr val="009D91"/>
                </a:solidFill>
                <a:latin typeface="se-nanummyeongjo"/>
              </a:rPr>
              <a:t>e</a:t>
            </a:r>
            <a:r>
              <a:rPr lang="en" altLang="ko-Kore-KR" b="1" i="0" dirty="0">
                <a:solidFill>
                  <a:srgbClr val="009D91"/>
                </a:solidFill>
                <a:effectLst/>
                <a:latin typeface="se-nanummyeongjo"/>
              </a:rPr>
              <a:t>t </a:t>
            </a:r>
            <a:r>
              <a:rPr lang="en" altLang="ko-Kore-KR" b="1" i="0" dirty="0" err="1">
                <a:solidFill>
                  <a:srgbClr val="009D91"/>
                </a:solidFill>
                <a:effectLst/>
                <a:latin typeface="se-nanummyeongjo"/>
              </a:rPr>
              <a:t>libaray</a:t>
            </a:r>
            <a:endParaRPr lang="ko-KR" altLang="en-US" b="0" i="0" dirty="0">
              <a:solidFill>
                <a:srgbClr val="009D9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64C1-1D98-AF48-912A-9487F0B3B542}"/>
              </a:ext>
            </a:extLst>
          </p:cNvPr>
          <p:cNvSpPr/>
          <p:nvPr/>
        </p:nvSpPr>
        <p:spPr>
          <a:xfrm>
            <a:off x="4472152" y="2450491"/>
            <a:ext cx="76364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페이스북 연구팀의 션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테일러와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 벤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레담은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 블로그 포스트를 통해 </a:t>
            </a:r>
            <a:endParaRPr lang="ko-KR" altLang="en-US" sz="1400" b="0" dirty="0">
              <a:solidFill>
                <a:schemeClr val="bg1"/>
              </a:solidFill>
              <a:effectLst/>
              <a:latin typeface="se-nanumgothic"/>
            </a:endParaRPr>
          </a:p>
          <a:p>
            <a:pPr fontAlgn="base"/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“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프로핏은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 전문가는 물론 비전문가도 높은 품질의 예측 작업을 좀 더 쉽게 할 수 있는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툴”이라며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se-nanummyeongjo"/>
              </a:rPr>
              <a:t>, </a:t>
            </a:r>
            <a:endParaRPr lang="ko-KR" altLang="en-US" sz="1400" b="0" dirty="0">
              <a:solidFill>
                <a:schemeClr val="bg1"/>
              </a:solidFill>
              <a:effectLst/>
              <a:latin typeface="se-nanumgothic"/>
            </a:endParaRPr>
          </a:p>
          <a:p>
            <a:pPr fontAlgn="base"/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“예측들을 비전문가에게 직관적인 방식으로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맞춤화할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 수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se-nanummyeongjo"/>
              </a:rPr>
              <a:t>있다”고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se-nanummyeongjo"/>
              </a:rPr>
              <a:t> 설명했다</a:t>
            </a:r>
            <a:r>
              <a:rPr lang="en-US" altLang="ko-KR" sz="140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  <a:endParaRPr lang="ko-KR" altLang="en-US" sz="1400" b="0" dirty="0">
              <a:solidFill>
                <a:schemeClr val="bg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BEAF0-C1F1-614E-A16B-E2482F84B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62" y="0"/>
            <a:ext cx="6082838" cy="145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A5D0CD-9F57-7547-AC96-19D426765BC4}"/>
              </a:ext>
            </a:extLst>
          </p:cNvPr>
          <p:cNvSpPr/>
          <p:nvPr/>
        </p:nvSpPr>
        <p:spPr>
          <a:xfrm>
            <a:off x="320566" y="609503"/>
            <a:ext cx="3598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0070C0"/>
                </a:solidFill>
              </a:rPr>
              <a:t>https://facebook.github.io/prophet/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5239D4-215B-5B4A-BCD3-46F046083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3753405"/>
            <a:ext cx="3302000" cy="393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01D360-23B8-B740-8760-D98914DCC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66" y="4147105"/>
            <a:ext cx="8966200" cy="18669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19C60DD-CF2A-864A-BD8F-2813C83E74D0}"/>
              </a:ext>
            </a:extLst>
          </p:cNvPr>
          <p:cNvGrpSpPr/>
          <p:nvPr/>
        </p:nvGrpSpPr>
        <p:grpSpPr>
          <a:xfrm>
            <a:off x="-2738607" y="1071855"/>
            <a:ext cx="12453260" cy="1714298"/>
            <a:chOff x="-2307643" y="1389822"/>
            <a:chExt cx="12453260" cy="1714298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id="{4F65DD0D-DC4C-EB43-8227-C20C4F8A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902" y="2656238"/>
              <a:ext cx="3772344" cy="410018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2581512-6BFF-274D-81B0-16F91713C087}"/>
                </a:ext>
              </a:extLst>
            </p:cNvPr>
            <p:cNvGrpSpPr/>
            <p:nvPr/>
          </p:nvGrpSpPr>
          <p:grpSpPr>
            <a:xfrm>
              <a:off x="-2307643" y="1389822"/>
              <a:ext cx="12453260" cy="1714298"/>
              <a:chOff x="-2307643" y="1389822"/>
              <a:chExt cx="12453260" cy="1714298"/>
            </a:xfrm>
          </p:grpSpPr>
          <p:pic>
            <p:nvPicPr>
              <p:cNvPr id="36" name="Object 36">
                <a:extLst>
                  <a:ext uri="{FF2B5EF4-FFF2-40B4-BE49-F238E27FC236}">
                    <a16:creationId xmlns:a16="http://schemas.microsoft.com/office/drawing/2014/main" id="{A9A57BF2-467A-B148-9F66-898F99DC9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6550" y="2634283"/>
                <a:ext cx="549347" cy="415420"/>
              </a:xfrm>
              <a:prstGeom prst="rect">
                <a:avLst/>
              </a:pr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7043300-12CC-E343-A160-2AA400E7F558}"/>
                  </a:ext>
                </a:extLst>
              </p:cNvPr>
              <p:cNvGrpSpPr/>
              <p:nvPr/>
            </p:nvGrpSpPr>
            <p:grpSpPr>
              <a:xfrm>
                <a:off x="-2307643" y="1389822"/>
                <a:ext cx="12453260" cy="1714298"/>
                <a:chOff x="-2666492" y="1368872"/>
                <a:chExt cx="12453260" cy="1714298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DA6F24C5-AE08-C54E-BD12-15A4D08921F3}"/>
                    </a:ext>
                  </a:extLst>
                </p:cNvPr>
                <p:cNvGrpSpPr/>
                <p:nvPr/>
              </p:nvGrpSpPr>
              <p:grpSpPr>
                <a:xfrm>
                  <a:off x="-2666492" y="1368872"/>
                  <a:ext cx="12453260" cy="1371600"/>
                  <a:chOff x="-300643" y="1795248"/>
                  <a:chExt cx="12453260" cy="1374075"/>
                </a:xfrm>
              </p:grpSpPr>
              <p:grpSp>
                <p:nvGrpSpPr>
                  <p:cNvPr id="13" name="그룹 1006">
                    <a:extLst>
                      <a:ext uri="{FF2B5EF4-FFF2-40B4-BE49-F238E27FC236}">
                        <a16:creationId xmlns:a16="http://schemas.microsoft.com/office/drawing/2014/main" id="{53E4EE39-BAC3-EE4C-84F6-267A0E8B8776}"/>
                      </a:ext>
                    </a:extLst>
                  </p:cNvPr>
                  <p:cNvGrpSpPr/>
                  <p:nvPr/>
                </p:nvGrpSpPr>
                <p:grpSpPr>
                  <a:xfrm>
                    <a:off x="-300643" y="1795248"/>
                    <a:ext cx="12453260" cy="820035"/>
                    <a:chOff x="-2240158" y="4522797"/>
                    <a:chExt cx="12453260" cy="820035"/>
                  </a:xfrm>
                </p:grpSpPr>
                <p:pic>
                  <p:nvPicPr>
                    <p:cNvPr id="14" name="Object 21">
                      <a:extLst>
                        <a:ext uri="{FF2B5EF4-FFF2-40B4-BE49-F238E27FC236}">
                          <a16:creationId xmlns:a16="http://schemas.microsoft.com/office/drawing/2014/main" id="{EC0B1B71-6C1B-D148-BCBB-CB58029044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-2240158" y="4522797"/>
                      <a:ext cx="12453260" cy="8200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Object 22">
                      <a:extLst>
                        <a:ext uri="{FF2B5EF4-FFF2-40B4-BE49-F238E27FC236}">
                          <a16:creationId xmlns:a16="http://schemas.microsoft.com/office/drawing/2014/main" id="{A76C3F82-89BF-1F43-B63F-1E3843C897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867237" y="4690424"/>
                      <a:ext cx="5328526" cy="41001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그룹 1007">
                    <a:extLst>
                      <a:ext uri="{FF2B5EF4-FFF2-40B4-BE49-F238E27FC236}">
                        <a16:creationId xmlns:a16="http://schemas.microsoft.com/office/drawing/2014/main" id="{6A8C8D46-4709-4644-B8D6-1A3E6B3CC01C}"/>
                      </a:ext>
                    </a:extLst>
                  </p:cNvPr>
                  <p:cNvGrpSpPr/>
                  <p:nvPr/>
                </p:nvGrpSpPr>
                <p:grpSpPr>
                  <a:xfrm>
                    <a:off x="2806141" y="1962875"/>
                    <a:ext cx="548352" cy="414668"/>
                    <a:chOff x="866626" y="4690424"/>
                    <a:chExt cx="548352" cy="414668"/>
                  </a:xfrm>
                </p:grpSpPr>
                <p:pic>
                  <p:nvPicPr>
                    <p:cNvPr id="19" name="Object 25">
                      <a:extLst>
                        <a:ext uri="{FF2B5EF4-FFF2-40B4-BE49-F238E27FC236}">
                          <a16:creationId xmlns:a16="http://schemas.microsoft.com/office/drawing/2014/main" id="{BB2361FC-4492-6143-87C5-28F2CB47DE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617871" y="4485314"/>
                      <a:ext cx="1096704" cy="82933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Object 26">
                      <a:extLst>
                        <a:ext uri="{FF2B5EF4-FFF2-40B4-BE49-F238E27FC236}">
                          <a16:creationId xmlns:a16="http://schemas.microsoft.com/office/drawing/2014/main" id="{7696B486-F559-AA44-9967-B5F2EDEBC1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866626" y="4690424"/>
                      <a:ext cx="548352" cy="41466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1" name="Object 29">
                    <a:extLst>
                      <a:ext uri="{FF2B5EF4-FFF2-40B4-BE49-F238E27FC236}">
                        <a16:creationId xmlns:a16="http://schemas.microsoft.com/office/drawing/2014/main" id="{2DAF1FCD-F277-BA4D-B76B-64A81DA8062F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596" y="2003685"/>
                    <a:ext cx="81701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ko-KR" altLang="en-US" sz="1600" dirty="0">
                        <a:solidFill>
                          <a:schemeClr val="bg1"/>
                        </a:solidFill>
                      </a:rPr>
                      <a:t>페이스북에서 만든 </a:t>
                    </a:r>
                    <a:r>
                      <a:rPr lang="ko-KR" altLang="en-US" sz="1600" dirty="0" err="1">
                        <a:solidFill>
                          <a:schemeClr val="bg1"/>
                        </a:solidFill>
                      </a:rPr>
                      <a:t>시계열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</a:rPr>
                      <a:t> 데이터 예측 모델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</a:rPr>
                      <a:t>.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</a:rPr>
                      <a:t> 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Object 30">
                    <a:extLst>
                      <a:ext uri="{FF2B5EF4-FFF2-40B4-BE49-F238E27FC236}">
                        <a16:creationId xmlns:a16="http://schemas.microsoft.com/office/drawing/2014/main" id="{6D212FE4-31AF-764E-B39C-9AC91512155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038" y="1944110"/>
                    <a:ext cx="679142" cy="57397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2500" i="1" dirty="0">
                        <a:solidFill>
                          <a:srgbClr val="A3FFFF"/>
                        </a:solidFill>
                        <a:latin typeface="Noto Sans Korean Regular" pitchFamily="34" charset="0"/>
                        <a:cs typeface="Noto Sans Korean Regular" pitchFamily="34" charset="0"/>
                      </a:rPr>
                      <a:t>1</a:t>
                    </a:r>
                    <a:endParaRPr lang="en-US" dirty="0"/>
                  </a:p>
                </p:txBody>
              </p:sp>
              <p:grpSp>
                <p:nvGrpSpPr>
                  <p:cNvPr id="23" name="그룹 1008">
                    <a:extLst>
                      <a:ext uri="{FF2B5EF4-FFF2-40B4-BE49-F238E27FC236}">
                        <a16:creationId xmlns:a16="http://schemas.microsoft.com/office/drawing/2014/main" id="{0F22ABD3-01B9-BE4D-9340-8A6B7407A269}"/>
                      </a:ext>
                    </a:extLst>
                  </p:cNvPr>
                  <p:cNvGrpSpPr/>
                  <p:nvPr/>
                </p:nvGrpSpPr>
                <p:grpSpPr>
                  <a:xfrm>
                    <a:off x="572307" y="2349288"/>
                    <a:ext cx="8983418" cy="820035"/>
                    <a:chOff x="-1367208" y="5076837"/>
                    <a:chExt cx="8983418" cy="820035"/>
                  </a:xfrm>
                </p:grpSpPr>
                <p:pic>
                  <p:nvPicPr>
                    <p:cNvPr id="24" name="Object 31">
                      <a:extLst>
                        <a:ext uri="{FF2B5EF4-FFF2-40B4-BE49-F238E27FC236}">
                          <a16:creationId xmlns:a16="http://schemas.microsoft.com/office/drawing/2014/main" id="{F897D21D-6608-454A-8BE5-1F22108A04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-1367208" y="5076837"/>
                      <a:ext cx="8983418" cy="8200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Object 32">
                      <a:extLst>
                        <a:ext uri="{FF2B5EF4-FFF2-40B4-BE49-F238E27FC236}">
                          <a16:creationId xmlns:a16="http://schemas.microsoft.com/office/drawing/2014/main" id="{2A311EF0-EA5B-034F-9D71-F03F7D36F6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872725" y="5244464"/>
                      <a:ext cx="4109173" cy="41001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그룹 1009">
                    <a:extLst>
                      <a:ext uri="{FF2B5EF4-FFF2-40B4-BE49-F238E27FC236}">
                        <a16:creationId xmlns:a16="http://schemas.microsoft.com/office/drawing/2014/main" id="{71FFC438-1DB5-A046-82C4-7A54B6167EC3}"/>
                      </a:ext>
                    </a:extLst>
                  </p:cNvPr>
                  <p:cNvGrpSpPr/>
                  <p:nvPr/>
                </p:nvGrpSpPr>
                <p:grpSpPr>
                  <a:xfrm>
                    <a:off x="2812240" y="2516915"/>
                    <a:ext cx="549347" cy="415420"/>
                    <a:chOff x="872725" y="5244464"/>
                    <a:chExt cx="549347" cy="415420"/>
                  </a:xfrm>
                </p:grpSpPr>
                <p:pic>
                  <p:nvPicPr>
                    <p:cNvPr id="27" name="Object 35">
                      <a:extLst>
                        <a:ext uri="{FF2B5EF4-FFF2-40B4-BE49-F238E27FC236}">
                          <a16:creationId xmlns:a16="http://schemas.microsoft.com/office/drawing/2014/main" id="{79ADE7A1-36EE-304C-9B78-66738B20C0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623519" y="5038982"/>
                      <a:ext cx="1098694" cy="830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Object 36">
                      <a:extLst>
                        <a:ext uri="{FF2B5EF4-FFF2-40B4-BE49-F238E27FC236}">
                          <a16:creationId xmlns:a16="http://schemas.microsoft.com/office/drawing/2014/main" id="{E6E70B3D-EAF6-3842-889E-483D21358F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872725" y="5244464"/>
                      <a:ext cx="549347" cy="41542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9" name="Object 39">
                    <a:extLst>
                      <a:ext uri="{FF2B5EF4-FFF2-40B4-BE49-F238E27FC236}">
                        <a16:creationId xmlns:a16="http://schemas.microsoft.com/office/drawing/2014/main" id="{0879E346-3661-0C4F-9EA5-DC08F6F1A5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596" y="2575889"/>
                    <a:ext cx="81701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ko-KR" altLang="en-US" sz="1600" dirty="0" err="1">
                        <a:solidFill>
                          <a:srgbClr val="FFFFFF"/>
                        </a:solidFill>
                        <a:latin typeface="+mn-ea"/>
                        <a:cs typeface="Noto Sans CJK KR Regular" pitchFamily="34" charset="0"/>
                      </a:rPr>
                      <a:t>단변량</a:t>
                    </a:r>
                    <a:r>
                      <a:rPr lang="ko-KR" altLang="en-US" sz="1600" dirty="0">
                        <a:solidFill>
                          <a:srgbClr val="FFFFFF"/>
                        </a:solidFill>
                        <a:latin typeface="+mn-ea"/>
                        <a:cs typeface="Noto Sans CJK KR Regular" pitchFamily="34" charset="0"/>
                      </a:rPr>
                      <a:t> </a:t>
                    </a:r>
                    <a:r>
                      <a:rPr lang="ko-KR" altLang="en-US" sz="1600" dirty="0" err="1">
                        <a:solidFill>
                          <a:srgbClr val="FFFFFF"/>
                        </a:solidFill>
                        <a:latin typeface="+mn-ea"/>
                        <a:cs typeface="Noto Sans CJK KR Regular" pitchFamily="34" charset="0"/>
                      </a:rPr>
                      <a:t>시계열</a:t>
                    </a:r>
                    <a:r>
                      <a:rPr lang="ko-KR" altLang="en-US" sz="1600" dirty="0">
                        <a:solidFill>
                          <a:srgbClr val="FFFFFF"/>
                        </a:solidFill>
                        <a:latin typeface="+mn-ea"/>
                        <a:cs typeface="Noto Sans CJK KR Regular" pitchFamily="34" charset="0"/>
                      </a:rPr>
                      <a:t> 데이터 분석에 사용</a:t>
                    </a:r>
                    <a:r>
                      <a:rPr lang="en-US" altLang="ko-KR" sz="1600" dirty="0">
                        <a:solidFill>
                          <a:srgbClr val="FFFFFF"/>
                        </a:solidFill>
                        <a:latin typeface="+mn-ea"/>
                        <a:cs typeface="Noto Sans CJK KR Regular" pitchFamily="34" charset="0"/>
                      </a:rPr>
                      <a:t>.</a:t>
                    </a:r>
                    <a:endParaRPr lang="en-US" dirty="0">
                      <a:latin typeface="+mn-ea"/>
                    </a:endParaRPr>
                  </a:p>
                </p:txBody>
              </p:sp>
              <p:sp>
                <p:nvSpPr>
                  <p:cNvPr id="30" name="Object 40">
                    <a:extLst>
                      <a:ext uri="{FF2B5EF4-FFF2-40B4-BE49-F238E27FC236}">
                        <a16:creationId xmlns:a16="http://schemas.microsoft.com/office/drawing/2014/main" id="{A14A378E-8ECC-524D-B4C3-BD6C9EE5E1BB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686" y="2489507"/>
                    <a:ext cx="679142" cy="57397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2500" i="1" dirty="0">
                        <a:solidFill>
                          <a:srgbClr val="A3FFFF"/>
                        </a:solidFill>
                        <a:latin typeface="Noto Sans Korean Regular" pitchFamily="34" charset="0"/>
                        <a:cs typeface="Noto Sans Korean Regular" pitchFamily="34" charset="0"/>
                      </a:rPr>
                      <a:t>2</a:t>
                    </a:r>
                    <a:endParaRPr lang="en-US" dirty="0"/>
                  </a:p>
                </p:txBody>
              </p:sp>
            </p:grpSp>
            <p:sp>
              <p:nvSpPr>
                <p:cNvPr id="33" name="Object 39">
                  <a:extLst>
                    <a:ext uri="{FF2B5EF4-FFF2-40B4-BE49-F238E27FC236}">
                      <a16:creationId xmlns:a16="http://schemas.microsoft.com/office/drawing/2014/main" id="{72B2E58D-9B07-594F-8E07-EA2AB7E6FA77}"/>
                    </a:ext>
                  </a:extLst>
                </p:cNvPr>
                <p:cNvSpPr txBox="1"/>
                <p:nvPr/>
              </p:nvSpPr>
              <p:spPr>
                <a:xfrm>
                  <a:off x="1130567" y="2696628"/>
                  <a:ext cx="8170118" cy="33855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  <a:latin typeface="+mn-ea"/>
                    </a:rPr>
                    <a:t>설명변수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+mn-ea"/>
                    </a:rPr>
                    <a:t>X, </a:t>
                  </a:r>
                  <a:r>
                    <a:rPr lang="ko-KR" altLang="en-US" sz="1600" dirty="0" err="1">
                      <a:solidFill>
                        <a:schemeClr val="bg1"/>
                      </a:solidFill>
                      <a:latin typeface="+mn-ea"/>
                    </a:rPr>
                    <a:t>반응변수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+mn-ea"/>
                    </a:rPr>
                    <a:t>Y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+mn-ea"/>
                    </a:rPr>
                    <a:t>가 필요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+mn-ea"/>
                    </a:rPr>
                    <a:t>.</a:t>
                  </a:r>
                  <a:endParaRPr lang="en-US" sz="1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4" name="Object 40">
                  <a:extLst>
                    <a:ext uri="{FF2B5EF4-FFF2-40B4-BE49-F238E27FC236}">
                      <a16:creationId xmlns:a16="http://schemas.microsoft.com/office/drawing/2014/main" id="{8555F971-8042-C043-A9C7-D4C908C1AD92}"/>
                    </a:ext>
                  </a:extLst>
                </p:cNvPr>
                <p:cNvSpPr txBox="1"/>
                <p:nvPr/>
              </p:nvSpPr>
              <p:spPr>
                <a:xfrm>
                  <a:off x="331154" y="2606116"/>
                  <a:ext cx="679142" cy="47705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2500" i="1" dirty="0">
                      <a:solidFill>
                        <a:srgbClr val="A3FFFF"/>
                      </a:solidFill>
                      <a:latin typeface="Noto Sans Korean Regular" pitchFamily="34" charset="0"/>
                    </a:rPr>
                    <a:t>3</a:t>
                  </a:r>
                  <a:endParaRPr lang="en-US" dirty="0"/>
                </a:p>
              </p:txBody>
            </p:sp>
          </p:grpSp>
        </p:grpSp>
      </p:grpSp>
      <p:pic>
        <p:nvPicPr>
          <p:cNvPr id="47" name="Object 32">
            <a:extLst>
              <a:ext uri="{FF2B5EF4-FFF2-40B4-BE49-F238E27FC236}">
                <a16:creationId xmlns:a16="http://schemas.microsoft.com/office/drawing/2014/main" id="{DDAD28F3-6724-194E-93F6-BA0042C5F26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3118" y="2919489"/>
            <a:ext cx="3772344" cy="410018"/>
          </a:xfrm>
          <a:prstGeom prst="rect">
            <a:avLst/>
          </a:prstGeom>
        </p:spPr>
      </p:pic>
      <p:sp>
        <p:nvSpPr>
          <p:cNvPr id="48" name="Object 39">
            <a:extLst>
              <a:ext uri="{FF2B5EF4-FFF2-40B4-BE49-F238E27FC236}">
                <a16:creationId xmlns:a16="http://schemas.microsoft.com/office/drawing/2014/main" id="{53FB5EF7-8E9F-4F47-B1F5-C91FD017F0F2}"/>
              </a:ext>
            </a:extLst>
          </p:cNvPr>
          <p:cNvSpPr txBox="1"/>
          <p:nvPr/>
        </p:nvSpPr>
        <p:spPr>
          <a:xfrm>
            <a:off x="1038632" y="2932623"/>
            <a:ext cx="817011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en" altLang="ko-Kore-KR" sz="1600" dirty="0">
                <a:solidFill>
                  <a:schemeClr val="bg1"/>
                </a:solidFill>
              </a:rPr>
              <a:t>Trend, Seasonality, Holiday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0" name="Object 36">
            <a:extLst>
              <a:ext uri="{FF2B5EF4-FFF2-40B4-BE49-F238E27FC236}">
                <a16:creationId xmlns:a16="http://schemas.microsoft.com/office/drawing/2014/main" id="{696B0E66-0077-DE4F-8A5F-E9202392C31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4275" y="2912813"/>
            <a:ext cx="549347" cy="415420"/>
          </a:xfrm>
          <a:prstGeom prst="rect">
            <a:avLst/>
          </a:prstGeom>
        </p:spPr>
      </p:pic>
      <p:sp>
        <p:nvSpPr>
          <p:cNvPr id="49" name="Object 40">
            <a:extLst>
              <a:ext uri="{FF2B5EF4-FFF2-40B4-BE49-F238E27FC236}">
                <a16:creationId xmlns:a16="http://schemas.microsoft.com/office/drawing/2014/main" id="{5E87DF2F-BD07-624D-8614-F7BD6F500789}"/>
              </a:ext>
            </a:extLst>
          </p:cNvPr>
          <p:cNvSpPr txBox="1"/>
          <p:nvPr/>
        </p:nvSpPr>
        <p:spPr>
          <a:xfrm>
            <a:off x="240041" y="2901523"/>
            <a:ext cx="67914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 i="1" dirty="0">
                <a:solidFill>
                  <a:srgbClr val="A3FFFF"/>
                </a:solidFill>
                <a:latin typeface="Noto Sans Korean Regular" pitchFamily="34" charset="0"/>
              </a:rPr>
              <a:t>4</a:t>
            </a:r>
            <a:endParaRPr 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DC21CF-26AA-AD42-BB85-AE1126944998}"/>
              </a:ext>
            </a:extLst>
          </p:cNvPr>
          <p:cNvSpPr/>
          <p:nvPr/>
        </p:nvSpPr>
        <p:spPr>
          <a:xfrm>
            <a:off x="8845865" y="6058976"/>
            <a:ext cx="3332964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참고자료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ore-KR" sz="900" dirty="0">
              <a:solidFill>
                <a:schemeClr val="bg1"/>
              </a:solidFill>
            </a:endParaRPr>
          </a:p>
          <a:p>
            <a:r>
              <a:rPr lang="en-US" altLang="ko-Kore-KR" sz="900" dirty="0">
                <a:solidFill>
                  <a:schemeClr val="bg1"/>
                </a:solidFill>
              </a:rPr>
              <a:t>https://</a:t>
            </a:r>
            <a:r>
              <a:rPr lang="en-US" altLang="ko-Kore-KR" sz="900" dirty="0" err="1">
                <a:solidFill>
                  <a:schemeClr val="bg1"/>
                </a:solidFill>
              </a:rPr>
              <a:t>github.com</a:t>
            </a:r>
            <a:r>
              <a:rPr lang="en-US" altLang="ko-Kore-KR" sz="900" dirty="0">
                <a:solidFill>
                  <a:schemeClr val="bg1"/>
                </a:solidFill>
              </a:rPr>
              <a:t>/</a:t>
            </a:r>
            <a:r>
              <a:rPr lang="en-US" altLang="ko-Kore-KR" sz="900" dirty="0" err="1">
                <a:solidFill>
                  <a:schemeClr val="bg1"/>
                </a:solidFill>
              </a:rPr>
              <a:t>facebook</a:t>
            </a:r>
            <a:r>
              <a:rPr lang="en-US" altLang="ko-Kore-KR" sz="900" dirty="0">
                <a:solidFill>
                  <a:schemeClr val="bg1"/>
                </a:solidFill>
              </a:rPr>
              <a:t>/prophet</a:t>
            </a:r>
          </a:p>
          <a:p>
            <a:r>
              <a:rPr lang="ko-Kore-KR" altLang="en-US" sz="900" dirty="0">
                <a:solidFill>
                  <a:schemeClr val="bg1"/>
                </a:solidFill>
              </a:rPr>
              <a:t>https://hyperconnect.github.io/2020/03/09/prophet-package.html</a:t>
            </a:r>
          </a:p>
        </p:txBody>
      </p:sp>
    </p:spTree>
    <p:extLst>
      <p:ext uri="{BB962C8B-B14F-4D97-AF65-F5344CB8AC3E}">
        <p14:creationId xmlns:p14="http://schemas.microsoft.com/office/powerpoint/2010/main" val="146432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어두운, 밤이(가) 표시된 사진&#10;&#10;자동 생성된 설명">
            <a:extLst>
              <a:ext uri="{FF2B5EF4-FFF2-40B4-BE49-F238E27FC236}">
                <a16:creationId xmlns:a16="http://schemas.microsoft.com/office/drawing/2014/main" id="{B4B27E0D-9E37-D943-A7BC-477AD410A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4260" cy="6858000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935A7EE5-21C8-F44E-BD83-8AE8467E60CA}"/>
              </a:ext>
            </a:extLst>
          </p:cNvPr>
          <p:cNvSpPr txBox="1">
            <a:spLocks/>
          </p:cNvSpPr>
          <p:nvPr/>
        </p:nvSpPr>
        <p:spPr>
          <a:xfrm>
            <a:off x="572573" y="1041901"/>
            <a:ext cx="6301193" cy="3656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큰 그림 보기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데이터 가져오기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ko-Kore-KR" altLang="en-US" dirty="0">
                <a:solidFill>
                  <a:schemeClr val="bg1"/>
                </a:solidFill>
              </a:rPr>
              <a:t>데이터</a:t>
            </a:r>
            <a:r>
              <a:rPr kumimoji="1" lang="ko-KR" altLang="en-US" dirty="0">
                <a:solidFill>
                  <a:schemeClr val="bg1"/>
                </a:solidFill>
              </a:rPr>
              <a:t> 이해를 위한 탐색과 시각화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데이터 준비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학습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모델 튜닝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</a:rPr>
              <a:t>Launch, Monitor and Maintain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71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6319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Prophet </a:t>
            </a:r>
            <a:r>
              <a:rPr kumimoji="1" lang="ko-KR" altLang="en-US" dirty="0">
                <a:solidFill>
                  <a:schemeClr val="bg1"/>
                </a:solidFill>
              </a:rPr>
              <a:t>모델을 이용한 학습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E039C-D8AB-3E43-8377-B3538327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6" y="822036"/>
            <a:ext cx="2349500" cy="55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CDC1B2-AB82-A040-AB34-F0BB3933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1380836"/>
            <a:ext cx="2349500" cy="27480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1A30BC-409B-454F-A7E9-13D6EDD3C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822036"/>
            <a:ext cx="5270500" cy="774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6F8131-428F-2A47-B36E-054EEC057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0" y="1596737"/>
            <a:ext cx="8731250" cy="28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5" y="176837"/>
            <a:ext cx="2912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Prophet </a:t>
            </a:r>
            <a:r>
              <a:rPr kumimoji="1" lang="ko-KR" altLang="en-US" dirty="0">
                <a:solidFill>
                  <a:schemeClr val="bg1"/>
                </a:solidFill>
              </a:rPr>
              <a:t>학습 결과 확인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C92A80-9A83-9848-B38C-CF64C246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333" y="721723"/>
            <a:ext cx="2332365" cy="4268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2919901-326F-3C42-BA13-62799C31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1" y="721723"/>
            <a:ext cx="4872422" cy="291562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EE8E61-F789-8245-B2BE-B472ED9B610A}"/>
              </a:ext>
            </a:extLst>
          </p:cNvPr>
          <p:cNvGrpSpPr/>
          <p:nvPr/>
        </p:nvGrpSpPr>
        <p:grpSpPr>
          <a:xfrm>
            <a:off x="339911" y="3812903"/>
            <a:ext cx="7556699" cy="2644669"/>
            <a:chOff x="404739" y="1395451"/>
            <a:chExt cx="7556699" cy="264466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5E3CE7E-BE96-DD4A-8F31-7675834A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739" y="1395452"/>
              <a:ext cx="2709854" cy="26440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1090E80-F87F-1C47-A21D-4754CF45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1820" y="1395452"/>
              <a:ext cx="2382333" cy="264402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F837919-6E86-1346-95AA-B8EA90D4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4153" y="1395451"/>
              <a:ext cx="2477285" cy="264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57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5" y="176837"/>
            <a:ext cx="2912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Prophet</a:t>
            </a:r>
            <a:r>
              <a:rPr kumimoji="1" lang="ko-KR" altLang="en-US" dirty="0">
                <a:solidFill>
                  <a:schemeClr val="bg1"/>
                </a:solidFill>
              </a:rPr>
              <a:t> 모델 튜닝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39D807-866E-FE43-8D55-D2EAAB2E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5" y="3298371"/>
            <a:ext cx="4156269" cy="24771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F6F480-BE8D-6048-9D5A-E7E3113E7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5" y="885824"/>
            <a:ext cx="4156269" cy="2412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5C8E91-083F-974F-8B9D-8FCD964A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38" y="3067526"/>
            <a:ext cx="5775758" cy="3429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FF2359-CF03-0B4F-A2BF-93B2A706BED2}"/>
              </a:ext>
            </a:extLst>
          </p:cNvPr>
          <p:cNvGrpSpPr/>
          <p:nvPr/>
        </p:nvGrpSpPr>
        <p:grpSpPr>
          <a:xfrm>
            <a:off x="4648674" y="176837"/>
            <a:ext cx="7387649" cy="2531779"/>
            <a:chOff x="653142" y="4040762"/>
            <a:chExt cx="7387649" cy="253177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0F91A2E-0387-014D-9B2F-FC52D9CCE538}"/>
                </a:ext>
              </a:extLst>
            </p:cNvPr>
            <p:cNvGrpSpPr/>
            <p:nvPr/>
          </p:nvGrpSpPr>
          <p:grpSpPr>
            <a:xfrm>
              <a:off x="653142" y="4042044"/>
              <a:ext cx="4996544" cy="2530497"/>
              <a:chOff x="6095999" y="4327502"/>
              <a:chExt cx="4996544" cy="253049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1629A30-CDA4-FF4F-ABA0-CE513F62D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9751" y="4327502"/>
                <a:ext cx="2282792" cy="2530497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0A3C884-55E2-FA40-9A41-F3E3B4F36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5999" y="4327502"/>
                <a:ext cx="2713751" cy="2529216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F3E0C02-EBE0-6B4A-BF0A-3EEA09D45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9686" y="4040762"/>
              <a:ext cx="2391105" cy="253049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13D79D-43AC-B84C-BE08-18D95B036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65" y="5863795"/>
            <a:ext cx="3665220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5" y="176837"/>
            <a:ext cx="5699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Prophet </a:t>
            </a:r>
            <a:r>
              <a:rPr kumimoji="1" lang="ko-KR" altLang="en-US" dirty="0">
                <a:solidFill>
                  <a:schemeClr val="bg1"/>
                </a:solidFill>
              </a:rPr>
              <a:t>모델을 이용한 학습 응용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A7830F-012C-574D-9EB2-60AA3DDA0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3305873"/>
            <a:ext cx="5775758" cy="3429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FC7541-4798-8849-BF95-E25B53004560}"/>
              </a:ext>
            </a:extLst>
          </p:cNvPr>
          <p:cNvGrpSpPr/>
          <p:nvPr/>
        </p:nvGrpSpPr>
        <p:grpSpPr>
          <a:xfrm>
            <a:off x="320242" y="754176"/>
            <a:ext cx="10497927" cy="2373835"/>
            <a:chOff x="-3413795" y="648596"/>
            <a:chExt cx="10497927" cy="23738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829E9B-9D53-AD47-BF5D-ABCEBE1E0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565" y="648596"/>
              <a:ext cx="3415646" cy="202761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1A109F-6060-B948-BEA6-A5CA1F17A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5261" y="2660796"/>
              <a:ext cx="1601529" cy="3616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1F6320-7DF2-184C-BA6F-3748996E4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6211" y="651727"/>
              <a:ext cx="3347921" cy="203315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06CC90-8793-2A4C-8E1A-F6D7D08D984E}"/>
                </a:ext>
              </a:extLst>
            </p:cNvPr>
            <p:cNvGrpSpPr/>
            <p:nvPr/>
          </p:nvGrpSpPr>
          <p:grpSpPr>
            <a:xfrm>
              <a:off x="320565" y="2684877"/>
              <a:ext cx="2327147" cy="225401"/>
              <a:chOff x="1657949" y="2746467"/>
              <a:chExt cx="2327147" cy="22540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A741265-75BA-A44B-ABDB-47EB28CA0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567" y="2746467"/>
                <a:ext cx="1601529" cy="225401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FDFAD86-C360-1640-A1F5-8DD787D78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7949" y="2749339"/>
                <a:ext cx="756568" cy="218767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569BC3-8EEB-6B47-AEBB-61968B13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413795" y="652358"/>
              <a:ext cx="3734360" cy="2202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33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B93A-F8C6-FA4E-9EC8-45515CA1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D710C-2FE7-6D4F-BB5F-5B3B82F1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37D192A-8A10-394B-A802-A77F456A9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09248-9CC6-9649-AACB-76630CE50406}"/>
              </a:ext>
            </a:extLst>
          </p:cNvPr>
          <p:cNvSpPr txBox="1"/>
          <p:nvPr/>
        </p:nvSpPr>
        <p:spPr>
          <a:xfrm>
            <a:off x="504495" y="3259723"/>
            <a:ext cx="7273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</a:rPr>
              <a:t>더 좋은 성능</a:t>
            </a:r>
            <a:r>
              <a:rPr kumimoji="1" lang="en-US" altLang="ko-KR" sz="1600" dirty="0">
                <a:solidFill>
                  <a:schemeClr val="bg1"/>
                </a:solidFill>
              </a:rPr>
              <a:t>/</a:t>
            </a:r>
            <a:r>
              <a:rPr kumimoji="1" lang="ko-KR" altLang="en-US" sz="1600" dirty="0">
                <a:solidFill>
                  <a:schemeClr val="bg1"/>
                </a:solidFill>
              </a:rPr>
              <a:t>모델을 만들 수 없을까</a:t>
            </a:r>
            <a:r>
              <a:rPr kumimoji="1" lang="en-US" altLang="ko-KR" sz="1600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4DED6-614B-B247-9B74-D45B98F155D2}"/>
              </a:ext>
            </a:extLst>
          </p:cNvPr>
          <p:cNvSpPr txBox="1"/>
          <p:nvPr/>
        </p:nvSpPr>
        <p:spPr>
          <a:xfrm>
            <a:off x="504495" y="4341316"/>
            <a:ext cx="536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RNN</a:t>
            </a:r>
            <a:r>
              <a:rPr kumimoji="1" lang="en-US" altLang="ko-KR" sz="1000" dirty="0">
                <a:solidFill>
                  <a:srgbClr val="FF0000"/>
                </a:solidFill>
              </a:rPr>
              <a:t>(</a:t>
            </a:r>
            <a:r>
              <a:rPr kumimoji="1" lang="ko-KR" altLang="en-US" sz="1000" dirty="0">
                <a:solidFill>
                  <a:srgbClr val="FF0000"/>
                </a:solidFill>
              </a:rPr>
              <a:t>순환 신경망</a:t>
            </a:r>
            <a:r>
              <a:rPr kumimoji="1" lang="en-US" altLang="ko-KR" sz="1000" dirty="0">
                <a:solidFill>
                  <a:srgbClr val="FF0000"/>
                </a:solidFill>
              </a:rPr>
              <a:t>)</a:t>
            </a:r>
            <a:r>
              <a:rPr kumimoji="1" lang="en-US" altLang="ko-Kore-KR" dirty="0">
                <a:solidFill>
                  <a:srgbClr val="FF0000"/>
                </a:solidFill>
              </a:rPr>
              <a:t> – LSTM</a:t>
            </a:r>
            <a:r>
              <a:rPr kumimoji="1" lang="ko-KR" altLang="en-US" dirty="0">
                <a:solidFill>
                  <a:srgbClr val="FF0000"/>
                </a:solidFill>
              </a:rPr>
              <a:t>을 공부해보자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36">
            <a:extLst>
              <a:ext uri="{FF2B5EF4-FFF2-40B4-BE49-F238E27FC236}">
                <a16:creationId xmlns:a16="http://schemas.microsoft.com/office/drawing/2014/main" id="{764FE005-FE37-0F4C-A67E-48F20180CF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318" y="2520296"/>
            <a:ext cx="549347" cy="415420"/>
          </a:xfrm>
          <a:prstGeom prst="rect">
            <a:avLst/>
          </a:prstGeom>
        </p:spPr>
      </p:pic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0B212D-768F-6443-9F77-CBF5EF2202DA}"/>
              </a:ext>
            </a:extLst>
          </p:cNvPr>
          <p:cNvSpPr/>
          <p:nvPr/>
        </p:nvSpPr>
        <p:spPr>
          <a:xfrm>
            <a:off x="320242" y="189009"/>
            <a:ext cx="848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인공신경망</a:t>
            </a:r>
            <a:r>
              <a:rPr kumimoji="1" lang="en-US" altLang="ko-KR" dirty="0">
                <a:solidFill>
                  <a:schemeClr val="bg1"/>
                </a:solidFill>
              </a:rPr>
              <a:t>(ANN)</a:t>
            </a:r>
            <a:r>
              <a:rPr kumimoji="1" lang="ko-KR" altLang="en-US" dirty="0">
                <a:solidFill>
                  <a:schemeClr val="bg1"/>
                </a:solidFill>
              </a:rPr>
              <a:t> 이란</a:t>
            </a:r>
            <a:r>
              <a:rPr kumimoji="1" lang="en-US" altLang="ko-KR" dirty="0">
                <a:solidFill>
                  <a:schemeClr val="bg1"/>
                </a:solidFill>
              </a:rPr>
              <a:t>??</a:t>
            </a:r>
          </a:p>
        </p:txBody>
      </p:sp>
      <p:pic>
        <p:nvPicPr>
          <p:cNvPr id="45" name="Object 32">
            <a:extLst>
              <a:ext uri="{FF2B5EF4-FFF2-40B4-BE49-F238E27FC236}">
                <a16:creationId xmlns:a16="http://schemas.microsoft.com/office/drawing/2014/main" id="{B8C6CE2E-FA30-3F46-862C-C620F66BB8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5437" y="2522713"/>
            <a:ext cx="5895363" cy="410018"/>
          </a:xfrm>
          <a:prstGeom prst="rect">
            <a:avLst/>
          </a:prstGeom>
        </p:spPr>
      </p:pic>
      <p:pic>
        <p:nvPicPr>
          <p:cNvPr id="48" name="Object 35">
            <a:extLst>
              <a:ext uri="{FF2B5EF4-FFF2-40B4-BE49-F238E27FC236}">
                <a16:creationId xmlns:a16="http://schemas.microsoft.com/office/drawing/2014/main" id="{9245A56D-F753-984E-83D4-838A264237D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55" y="2291940"/>
            <a:ext cx="1123120" cy="8477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321F1A8-294B-7242-9C46-64A4D6B2FABA}"/>
              </a:ext>
            </a:extLst>
          </p:cNvPr>
          <p:cNvGrpSpPr/>
          <p:nvPr/>
        </p:nvGrpSpPr>
        <p:grpSpPr>
          <a:xfrm>
            <a:off x="-2715458" y="747350"/>
            <a:ext cx="12453260" cy="2215677"/>
            <a:chOff x="-2727032" y="764551"/>
            <a:chExt cx="12453260" cy="22156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C058F98-A4DB-9C4B-B6C6-C99ED3402495}"/>
                </a:ext>
              </a:extLst>
            </p:cNvPr>
            <p:cNvGrpSpPr/>
            <p:nvPr/>
          </p:nvGrpSpPr>
          <p:grpSpPr>
            <a:xfrm>
              <a:off x="-2727032" y="764551"/>
              <a:ext cx="12453260" cy="1714298"/>
              <a:chOff x="-2307643" y="1389822"/>
              <a:chExt cx="12453260" cy="1714298"/>
            </a:xfrm>
          </p:grpSpPr>
          <p:pic>
            <p:nvPicPr>
              <p:cNvPr id="13" name="Object 32">
                <a:extLst>
                  <a:ext uri="{FF2B5EF4-FFF2-40B4-BE49-F238E27FC236}">
                    <a16:creationId xmlns:a16="http://schemas.microsoft.com/office/drawing/2014/main" id="{4D8479D9-B9E4-8241-B7B4-9D23D02C4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3901" y="2656238"/>
                <a:ext cx="4433705" cy="410018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27C722E-55AA-F94E-BA1D-22AF7829E350}"/>
                  </a:ext>
                </a:extLst>
              </p:cNvPr>
              <p:cNvGrpSpPr/>
              <p:nvPr/>
            </p:nvGrpSpPr>
            <p:grpSpPr>
              <a:xfrm>
                <a:off x="-2307643" y="1389822"/>
                <a:ext cx="12453260" cy="1714298"/>
                <a:chOff x="-2307643" y="1389822"/>
                <a:chExt cx="12453260" cy="1714298"/>
              </a:xfrm>
            </p:grpSpPr>
            <p:pic>
              <p:nvPicPr>
                <p:cNvPr id="16" name="Object 36">
                  <a:extLst>
                    <a:ext uri="{FF2B5EF4-FFF2-40B4-BE49-F238E27FC236}">
                      <a16:creationId xmlns:a16="http://schemas.microsoft.com/office/drawing/2014/main" id="{51A9F40B-12B1-F245-9244-2B43B4799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16550" y="2634283"/>
                  <a:ext cx="549347" cy="41542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76A2278F-0A6C-4745-B746-F993884AB543}"/>
                    </a:ext>
                  </a:extLst>
                </p:cNvPr>
                <p:cNvGrpSpPr/>
                <p:nvPr/>
              </p:nvGrpSpPr>
              <p:grpSpPr>
                <a:xfrm>
                  <a:off x="-2307643" y="1389822"/>
                  <a:ext cx="12453260" cy="1714298"/>
                  <a:chOff x="-2666492" y="1368872"/>
                  <a:chExt cx="12453260" cy="1714298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C0BC5F7C-10F4-B840-8925-57C44A974381}"/>
                      </a:ext>
                    </a:extLst>
                  </p:cNvPr>
                  <p:cNvGrpSpPr/>
                  <p:nvPr/>
                </p:nvGrpSpPr>
                <p:grpSpPr>
                  <a:xfrm>
                    <a:off x="-2666492" y="1368872"/>
                    <a:ext cx="12453260" cy="1371600"/>
                    <a:chOff x="-300643" y="1795248"/>
                    <a:chExt cx="12453260" cy="1374075"/>
                  </a:xfrm>
                </p:grpSpPr>
                <p:grpSp>
                  <p:nvGrpSpPr>
                    <p:cNvPr id="21" name="그룹 1006">
                      <a:extLst>
                        <a:ext uri="{FF2B5EF4-FFF2-40B4-BE49-F238E27FC236}">
                          <a16:creationId xmlns:a16="http://schemas.microsoft.com/office/drawing/2014/main" id="{D828970C-9A82-A640-B4F0-4D046DEDD8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00643" y="1795248"/>
                      <a:ext cx="12453260" cy="820035"/>
                      <a:chOff x="-2240158" y="4522797"/>
                      <a:chExt cx="12453260" cy="820035"/>
                    </a:xfrm>
                  </p:grpSpPr>
                  <p:pic>
                    <p:nvPicPr>
                      <p:cNvPr id="35" name="Object 21">
                        <a:extLst>
                          <a:ext uri="{FF2B5EF4-FFF2-40B4-BE49-F238E27FC236}">
                            <a16:creationId xmlns:a16="http://schemas.microsoft.com/office/drawing/2014/main" id="{E0B1E3FC-95D3-104F-B2FE-9F9DB6CD8C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-2240158" y="4522797"/>
                        <a:ext cx="12453260" cy="82003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" name="Object 22">
                        <a:extLst>
                          <a:ext uri="{FF2B5EF4-FFF2-40B4-BE49-F238E27FC236}">
                            <a16:creationId xmlns:a16="http://schemas.microsoft.com/office/drawing/2014/main" id="{120E4418-7755-B34B-9280-6754799110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/>
                      <a:stretch>
                        <a:fillRect/>
                      </a:stretch>
                    </p:blipFill>
                    <p:spPr>
                      <a:xfrm>
                        <a:off x="867237" y="4690424"/>
                        <a:ext cx="5603748" cy="41001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" name="그룹 1007">
                      <a:extLst>
                        <a:ext uri="{FF2B5EF4-FFF2-40B4-BE49-F238E27FC236}">
                          <a16:creationId xmlns:a16="http://schemas.microsoft.com/office/drawing/2014/main" id="{6890E090-EEAF-BB44-AB57-DA7BE94082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6141" y="1962875"/>
                      <a:ext cx="548352" cy="414668"/>
                      <a:chOff x="866626" y="4690424"/>
                      <a:chExt cx="548352" cy="414668"/>
                    </a:xfrm>
                  </p:grpSpPr>
                  <p:pic>
                    <p:nvPicPr>
                      <p:cNvPr id="33" name="Object 25">
                        <a:extLst>
                          <a:ext uri="{FF2B5EF4-FFF2-40B4-BE49-F238E27FC236}">
                            <a16:creationId xmlns:a16="http://schemas.microsoft.com/office/drawing/2014/main" id="{05CFA5A5-E3C0-C546-8396-9CE271BE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617871" y="4485314"/>
                        <a:ext cx="1096704" cy="8293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4" name="Object 26">
                        <a:extLst>
                          <a:ext uri="{FF2B5EF4-FFF2-40B4-BE49-F238E27FC236}">
                            <a16:creationId xmlns:a16="http://schemas.microsoft.com/office/drawing/2014/main" id="{42045EB3-2705-4442-AE6A-D1E6D074975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/>
                      <a:stretch>
                        <a:fillRect/>
                      </a:stretch>
                    </p:blipFill>
                    <p:spPr>
                      <a:xfrm>
                        <a:off x="866626" y="4690424"/>
                        <a:ext cx="548352" cy="4146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3" name="Object 29">
                      <a:extLst>
                        <a:ext uri="{FF2B5EF4-FFF2-40B4-BE49-F238E27FC236}">
                          <a16:creationId xmlns:a16="http://schemas.microsoft.com/office/drawing/2014/main" id="{5D803E7D-A190-EC4C-901F-1A7681190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6596" y="2003685"/>
                      <a:ext cx="817011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t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뇌의 구조에서 영감을 받은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인공지능을 위한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계산모델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" name="Object 30">
                      <a:extLst>
                        <a:ext uri="{FF2B5EF4-FFF2-40B4-BE49-F238E27FC236}">
                          <a16:creationId xmlns:a16="http://schemas.microsoft.com/office/drawing/2014/main" id="{B5310468-4686-FB47-9A16-183C31CF40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4038" y="1944110"/>
                      <a:ext cx="679142" cy="5739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t">
                      <a:spAutoFit/>
                    </a:bodyPr>
                    <a:lstStyle/>
                    <a:p>
                      <a:pPr algn="ctr"/>
                      <a:r>
                        <a:rPr lang="en-US" sz="2500" i="1" dirty="0">
                          <a:solidFill>
                            <a:srgbClr val="A3FFFF"/>
                          </a:solidFill>
                          <a:latin typeface="Noto Sans Korean Regular" pitchFamily="34" charset="0"/>
                          <a:cs typeface="Noto Sans Korean Regular" pitchFamily="34" charset="0"/>
                        </a:rPr>
                        <a:t>1</a:t>
                      </a:r>
                      <a:endParaRPr lang="en-US" dirty="0"/>
                    </a:p>
                  </p:txBody>
                </p:sp>
                <p:grpSp>
                  <p:nvGrpSpPr>
                    <p:cNvPr id="25" name="그룹 1008">
                      <a:extLst>
                        <a:ext uri="{FF2B5EF4-FFF2-40B4-BE49-F238E27FC236}">
                          <a16:creationId xmlns:a16="http://schemas.microsoft.com/office/drawing/2014/main" id="{1E7F9704-F6E6-A643-98AE-0FCE1375CA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307" y="2349288"/>
                      <a:ext cx="8983418" cy="820035"/>
                      <a:chOff x="-1367208" y="5076837"/>
                      <a:chExt cx="8983418" cy="820035"/>
                    </a:xfrm>
                  </p:grpSpPr>
                  <p:pic>
                    <p:nvPicPr>
                      <p:cNvPr id="31" name="Object 31">
                        <a:extLst>
                          <a:ext uri="{FF2B5EF4-FFF2-40B4-BE49-F238E27FC236}">
                            <a16:creationId xmlns:a16="http://schemas.microsoft.com/office/drawing/2014/main" id="{454D906A-5743-6748-837C-45BB0066A59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-1367208" y="5076837"/>
                        <a:ext cx="8983418" cy="82003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" name="Object 32">
                        <a:extLst>
                          <a:ext uri="{FF2B5EF4-FFF2-40B4-BE49-F238E27FC236}">
                            <a16:creationId xmlns:a16="http://schemas.microsoft.com/office/drawing/2014/main" id="{19CDD946-CB75-1240-8DCC-7526443BB6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/>
                      <a:stretch>
                        <a:fillRect/>
                      </a:stretch>
                    </p:blipFill>
                    <p:spPr>
                      <a:xfrm>
                        <a:off x="872725" y="5244464"/>
                        <a:ext cx="4799607" cy="41001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6" name="그룹 1009">
                      <a:extLst>
                        <a:ext uri="{FF2B5EF4-FFF2-40B4-BE49-F238E27FC236}">
                          <a16:creationId xmlns:a16="http://schemas.microsoft.com/office/drawing/2014/main" id="{6BE47853-63DE-584A-9CCD-2AC183F540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12240" y="2516915"/>
                      <a:ext cx="549347" cy="415420"/>
                      <a:chOff x="872725" y="5244464"/>
                      <a:chExt cx="549347" cy="415420"/>
                    </a:xfrm>
                  </p:grpSpPr>
                  <p:pic>
                    <p:nvPicPr>
                      <p:cNvPr id="29" name="Object 35">
                        <a:extLst>
                          <a:ext uri="{FF2B5EF4-FFF2-40B4-BE49-F238E27FC236}">
                            <a16:creationId xmlns:a16="http://schemas.microsoft.com/office/drawing/2014/main" id="{58C690AF-87B5-A945-BF28-EEAC17A446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/>
                      <a:stretch>
                        <a:fillRect/>
                      </a:stretch>
                    </p:blipFill>
                    <p:spPr>
                      <a:xfrm>
                        <a:off x="623519" y="5038982"/>
                        <a:ext cx="1098694" cy="830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Object 36">
                        <a:extLst>
                          <a:ext uri="{FF2B5EF4-FFF2-40B4-BE49-F238E27FC236}">
                            <a16:creationId xmlns:a16="http://schemas.microsoft.com/office/drawing/2014/main" id="{C06D8380-0A69-2749-9A2A-938067AB7F4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/>
                      <a:stretch>
                        <a:fillRect/>
                      </a:stretch>
                    </p:blipFill>
                    <p:spPr>
                      <a:xfrm>
                        <a:off x="872725" y="5244464"/>
                        <a:ext cx="549347" cy="4154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7" name="Object 39">
                      <a:extLst>
                        <a:ext uri="{FF2B5EF4-FFF2-40B4-BE49-F238E27FC236}">
                          <a16:creationId xmlns:a16="http://schemas.microsoft.com/office/drawing/2014/main" id="{E235442B-6A00-0944-A48C-7D2F87DAC5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6596" y="2575889"/>
                      <a:ext cx="817011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t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latin typeface="+mn-ea"/>
                          <a:cs typeface="Noto Sans CJK KR Regular" pitchFamily="34" charset="0"/>
                        </a:rPr>
                        <a:t>뇌의 구조를 그대로 흉내 내려는 것은 아님</a:t>
                      </a:r>
                      <a:endParaRPr lang="en-US" dirty="0">
                        <a:latin typeface="+mn-ea"/>
                      </a:endParaRPr>
                    </a:p>
                  </p:txBody>
                </p:sp>
                <p:sp>
                  <p:nvSpPr>
                    <p:cNvPr id="28" name="Object 40">
                      <a:extLst>
                        <a:ext uri="{FF2B5EF4-FFF2-40B4-BE49-F238E27FC236}">
                          <a16:creationId xmlns:a16="http://schemas.microsoft.com/office/drawing/2014/main" id="{05BF1DFA-5AB7-744C-A2A7-7D15A2BE19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9686" y="2489507"/>
                      <a:ext cx="679142" cy="5739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t">
                      <a:spAutoFit/>
                    </a:bodyPr>
                    <a:lstStyle/>
                    <a:p>
                      <a:pPr algn="ctr"/>
                      <a:r>
                        <a:rPr lang="en-US" sz="2500" i="1" dirty="0">
                          <a:solidFill>
                            <a:srgbClr val="A3FFFF"/>
                          </a:solidFill>
                          <a:latin typeface="Noto Sans Korean Regular" pitchFamily="34" charset="0"/>
                          <a:cs typeface="Noto Sans Korean Regular" pitchFamily="34" charset="0"/>
                        </a:rPr>
                        <a:t>2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19" name="Object 39">
                    <a:extLst>
                      <a:ext uri="{FF2B5EF4-FFF2-40B4-BE49-F238E27FC236}">
                        <a16:creationId xmlns:a16="http://schemas.microsoft.com/office/drawing/2014/main" id="{BD893216-9F1D-5E45-8A62-3F7C5F87F3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747" y="2662577"/>
                    <a:ext cx="81701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ko-KR" altLang="en-US" sz="1600" dirty="0">
                        <a:solidFill>
                          <a:schemeClr val="bg1"/>
                        </a:solidFill>
                        <a:latin typeface="+mn-ea"/>
                      </a:rPr>
                      <a:t>뉴런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+mn-ea"/>
                      </a:rPr>
                      <a:t>(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+mn-ea"/>
                      </a:rPr>
                      <a:t>신경세포</a:t>
                    </a:r>
                    <a:r>
                      <a:rPr lang="en-US" altLang="ko-KR" sz="1600" dirty="0">
                        <a:solidFill>
                          <a:schemeClr val="bg1"/>
                        </a:solidFill>
                        <a:latin typeface="+mn-ea"/>
                      </a:rPr>
                      <a:t>)</a:t>
                    </a:r>
                    <a:r>
                      <a:rPr lang="ko-KR" altLang="en-US" sz="1600" dirty="0">
                        <a:solidFill>
                          <a:schemeClr val="bg1"/>
                        </a:solidFill>
                        <a:latin typeface="+mn-ea"/>
                      </a:rPr>
                      <a:t>이 서로 연결된 네트워크</a:t>
                    </a:r>
                    <a:endParaRPr lang="en-US" sz="16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0" name="Object 40">
                    <a:extLst>
                      <a:ext uri="{FF2B5EF4-FFF2-40B4-BE49-F238E27FC236}">
                        <a16:creationId xmlns:a16="http://schemas.microsoft.com/office/drawing/2014/main" id="{E0DC2457-9F79-0241-A334-F67B6DCDC5A9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54" y="2606116"/>
                    <a:ext cx="679142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ko-KR" sz="2500" i="1" dirty="0">
                        <a:solidFill>
                          <a:srgbClr val="A3FFFF"/>
                        </a:solidFill>
                        <a:latin typeface="Noto Sans Korean Regular" pitchFamily="34" charset="0"/>
                      </a:rPr>
                      <a:t>3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70A1A361-1248-F742-9585-2D3611F23E30}"/>
                </a:ext>
              </a:extLst>
            </p:cNvPr>
            <p:cNvSpPr txBox="1"/>
            <p:nvPr/>
          </p:nvSpPr>
          <p:spPr>
            <a:xfrm>
              <a:off x="1050207" y="2577755"/>
              <a:ext cx="817011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/>
              <a:r>
                <a:rPr lang="ko-KR" altLang="en-US" sz="1600" dirty="0" err="1">
                  <a:solidFill>
                    <a:schemeClr val="bg1"/>
                  </a:solidFill>
                  <a:latin typeface="+mn-ea"/>
                </a:rPr>
                <a:t>퍼셉트론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CNN(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합성 곱 신경망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),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RNN(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순환 신경망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…</a:t>
              </a:r>
              <a:r>
                <a:rPr lang="en-US" altLang="ko-KR" sz="1600" dirty="0" err="1">
                  <a:solidFill>
                    <a:schemeClr val="bg1"/>
                  </a:solidFill>
                  <a:latin typeface="+mn-ea"/>
                </a:rPr>
                <a:t>ect</a:t>
              </a: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ACF32EF2-8E40-0040-81BE-ED048F00C48B}"/>
                </a:ext>
              </a:extLst>
            </p:cNvPr>
            <p:cNvSpPr txBox="1"/>
            <p:nvPr/>
          </p:nvSpPr>
          <p:spPr>
            <a:xfrm>
              <a:off x="257649" y="2503174"/>
              <a:ext cx="679142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500" i="1" dirty="0">
                  <a:solidFill>
                    <a:srgbClr val="A3FFFF"/>
                  </a:solidFill>
                  <a:latin typeface="Noto Sans Korean Regular" pitchFamily="34" charset="0"/>
                </a:rPr>
                <a:t>4</a:t>
              </a:r>
              <a:endParaRPr lang="en-US" dirty="0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BCF378A-755D-284C-9522-7B5CE0651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086" y="3174046"/>
            <a:ext cx="4068412" cy="34290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A91B33-5B5D-4B42-8BFF-C0EEEE72EBCB}"/>
              </a:ext>
            </a:extLst>
          </p:cNvPr>
          <p:cNvSpPr/>
          <p:nvPr/>
        </p:nvSpPr>
        <p:spPr>
          <a:xfrm>
            <a:off x="9392816" y="5989942"/>
            <a:ext cx="2799164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참고자료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ore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2021</a:t>
            </a:r>
            <a:r>
              <a:rPr lang="ko-KR" altLang="en-US" sz="900" dirty="0">
                <a:solidFill>
                  <a:schemeClr val="bg1"/>
                </a:solidFill>
              </a:rPr>
              <a:t>년도 </a:t>
            </a:r>
            <a:r>
              <a:rPr lang="en-US" altLang="ko-KR" sz="900" dirty="0">
                <a:solidFill>
                  <a:schemeClr val="bg1"/>
                </a:solidFill>
              </a:rPr>
              <a:t>2</a:t>
            </a:r>
            <a:r>
              <a:rPr lang="ko-KR" altLang="en-US" sz="900" dirty="0">
                <a:solidFill>
                  <a:schemeClr val="bg1"/>
                </a:solidFill>
              </a:rPr>
              <a:t>학기 </a:t>
            </a:r>
            <a:r>
              <a:rPr lang="ko-KR" altLang="en-US" sz="900" dirty="0" err="1">
                <a:solidFill>
                  <a:schemeClr val="bg1"/>
                </a:solidFill>
              </a:rPr>
              <a:t>머신러닝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14</a:t>
            </a:r>
            <a:r>
              <a:rPr lang="ko-KR" altLang="en-US" sz="900" dirty="0">
                <a:solidFill>
                  <a:schemeClr val="bg1"/>
                </a:solidFill>
              </a:rPr>
              <a:t>주차 영상 참고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사진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" altLang="ko-KR" sz="900" dirty="0">
                <a:solidFill>
                  <a:schemeClr val="bg1"/>
                </a:solidFill>
              </a:rPr>
              <a:t>https://</a:t>
            </a:r>
            <a:r>
              <a:rPr lang="en" altLang="ko-KR" sz="900" dirty="0" err="1">
                <a:solidFill>
                  <a:schemeClr val="bg1"/>
                </a:solidFill>
              </a:rPr>
              <a:t>blog.naver.com</a:t>
            </a:r>
            <a:r>
              <a:rPr lang="en" altLang="ko-KR" sz="900" dirty="0">
                <a:solidFill>
                  <a:schemeClr val="bg1"/>
                </a:solidFill>
              </a:rPr>
              <a:t>/ki630808/222234300847</a:t>
            </a:r>
            <a:endParaRPr lang="ko-Kore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3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EF5C5-79A0-C348-937A-8AAA47FECBFF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 </a:t>
            </a:r>
            <a:r>
              <a:rPr kumimoji="1" lang="ko-KR" altLang="en-US" dirty="0" err="1">
                <a:solidFill>
                  <a:schemeClr val="bg1"/>
                </a:solidFill>
              </a:rPr>
              <a:t>순환신경망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E25FF8-8716-F548-BEA8-7E0E4FE3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" y="3870960"/>
            <a:ext cx="3454400" cy="2590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1594F9-07B0-2E40-A6E2-8EDFF990E9DF}"/>
              </a:ext>
            </a:extLst>
          </p:cNvPr>
          <p:cNvSpPr/>
          <p:nvPr/>
        </p:nvSpPr>
        <p:spPr>
          <a:xfrm>
            <a:off x="320241" y="900791"/>
            <a:ext cx="73537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ANN</a:t>
            </a:r>
            <a:r>
              <a:rPr kumimoji="1" lang="ko-KR" altLang="en-US" dirty="0">
                <a:solidFill>
                  <a:schemeClr val="bg1"/>
                </a:solidFill>
              </a:rPr>
              <a:t>의 종류 중 하나인 </a:t>
            </a:r>
            <a:r>
              <a:rPr kumimoji="1" lang="en-US" altLang="ko-KR" dirty="0">
                <a:solidFill>
                  <a:schemeClr val="bg1"/>
                </a:solidFill>
              </a:rPr>
              <a:t>RNN – </a:t>
            </a:r>
            <a:r>
              <a:rPr kumimoji="1" lang="ko-KR" altLang="en-US" dirty="0" err="1">
                <a:solidFill>
                  <a:schemeClr val="bg1"/>
                </a:solidFill>
              </a:rPr>
              <a:t>순환신경망</a:t>
            </a:r>
            <a:r>
              <a:rPr kumimoji="1" lang="ko-KR" altLang="en-US" dirty="0">
                <a:solidFill>
                  <a:schemeClr val="bg1"/>
                </a:solidFill>
              </a:rPr>
              <a:t> 사용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solidFill>
                  <a:schemeClr val="bg1"/>
                </a:solidFill>
              </a:rPr>
              <a:t>RNN </a:t>
            </a:r>
            <a:r>
              <a:rPr kumimoji="1" lang="ko-KR" altLang="en-US" sz="1400" dirty="0">
                <a:solidFill>
                  <a:schemeClr val="bg1"/>
                </a:solidFill>
              </a:rPr>
              <a:t>이란</a:t>
            </a:r>
            <a:r>
              <a:rPr kumimoji="1" lang="en-US" altLang="ko-KR" sz="1400" dirty="0">
                <a:solidFill>
                  <a:schemeClr val="bg1"/>
                </a:solidFill>
              </a:rPr>
              <a:t>?</a:t>
            </a:r>
            <a:r>
              <a:rPr kumimoji="1" lang="ko-KR" altLang="en-US" sz="1400" dirty="0">
                <a:solidFill>
                  <a:schemeClr val="bg1"/>
                </a:solidFill>
              </a:rPr>
              <a:t> 순환신경망으로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유닛간</a:t>
            </a:r>
            <a:r>
              <a:rPr kumimoji="1" lang="ko-KR" altLang="en-US" sz="1400" dirty="0">
                <a:solidFill>
                  <a:schemeClr val="bg1"/>
                </a:solidFill>
              </a:rPr>
              <a:t> 연결이 순환적 구조를 가짐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즉 이전 샘플에 대한 정보를 유지 </a:t>
            </a:r>
            <a:r>
              <a:rPr kumimoji="1" lang="en-US" altLang="ko-KR" sz="1400" dirty="0">
                <a:solidFill>
                  <a:schemeClr val="bg1"/>
                </a:solidFill>
              </a:rPr>
              <a:t>(CNN</a:t>
            </a:r>
            <a:r>
              <a:rPr kumimoji="1" lang="ko-KR" altLang="en-US" sz="1400" dirty="0">
                <a:solidFill>
                  <a:schemeClr val="bg1"/>
                </a:solidFill>
              </a:rPr>
              <a:t>은 그렇지 않음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내부의 메모리를 이용해 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시퀸스</a:t>
            </a:r>
            <a:r>
              <a:rPr kumimoji="1" lang="ko-KR" altLang="en-US" sz="1400" dirty="0">
                <a:solidFill>
                  <a:schemeClr val="bg1"/>
                </a:solidFill>
              </a:rPr>
              <a:t> 형태의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입력처리</a:t>
            </a:r>
            <a:r>
              <a:rPr kumimoji="1" lang="ko-KR" altLang="en-US" sz="1400" dirty="0">
                <a:solidFill>
                  <a:schemeClr val="bg1"/>
                </a:solidFill>
              </a:rPr>
              <a:t> 가능</a:t>
            </a:r>
            <a:r>
              <a:rPr kumimoji="1"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자연어</a:t>
            </a:r>
            <a:r>
              <a:rPr kumimoji="1" lang="en-US" altLang="ko-KR" sz="1400" dirty="0">
                <a:solidFill>
                  <a:schemeClr val="bg1"/>
                </a:solidFill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</a:rPr>
              <a:t> 음성 신호</a:t>
            </a:r>
            <a:r>
              <a:rPr kumimoji="1" lang="en-US" altLang="ko-KR" sz="1400" dirty="0">
                <a:solidFill>
                  <a:schemeClr val="bg1"/>
                </a:solidFill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</a:rPr>
              <a:t> 연속적인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시계열</a:t>
            </a:r>
            <a:r>
              <a:rPr kumimoji="1" lang="ko-KR" altLang="en-US" sz="1400" dirty="0">
                <a:solidFill>
                  <a:schemeClr val="bg1"/>
                </a:solidFill>
              </a:rPr>
              <a:t> 데이터에 사용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활성화 함수는 주로 </a:t>
            </a:r>
            <a:r>
              <a:rPr kumimoji="1" lang="ko-KR" altLang="en-US" sz="1600" dirty="0">
                <a:solidFill>
                  <a:schemeClr val="bg1"/>
                </a:solidFill>
              </a:rPr>
              <a:t> </a:t>
            </a:r>
            <a:r>
              <a:rPr lang="en" altLang="ko-Kore-KR" dirty="0">
                <a:solidFill>
                  <a:schemeClr val="bg1"/>
                </a:solidFill>
              </a:rPr>
              <a:t>activation=</a:t>
            </a:r>
            <a:r>
              <a:rPr lang="en" altLang="ko-Kore-KR" dirty="0">
                <a:solidFill>
                  <a:srgbClr val="FF0000"/>
                </a:solidFill>
              </a:rPr>
              <a:t>'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" altLang="ko-Kore-KR" dirty="0">
                <a:solidFill>
                  <a:srgbClr val="FF0000"/>
                </a:solidFill>
              </a:rPr>
              <a:t>tanh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" altLang="ko-Kore-KR" dirty="0">
                <a:solidFill>
                  <a:srgbClr val="FF0000"/>
                </a:solidFill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</a:rPr>
              <a:t>  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하이퍼볼릭</a:t>
            </a:r>
            <a:r>
              <a:rPr kumimoji="1" lang="ko-KR" altLang="en-US" sz="1400" dirty="0">
                <a:solidFill>
                  <a:schemeClr val="bg1"/>
                </a:solidFill>
              </a:rPr>
              <a:t> 탄젠트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주로사용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solidFill>
                  <a:schemeClr val="bg1"/>
                </a:solidFill>
              </a:rPr>
              <a:t>But activation = ‘ tanh or sigmoid’</a:t>
            </a:r>
            <a:r>
              <a:rPr kumimoji="1" lang="ko-KR" altLang="en-US" sz="1400" dirty="0">
                <a:solidFill>
                  <a:schemeClr val="bg1"/>
                </a:solidFill>
              </a:rPr>
              <a:t> 사용시 기울기 소실 문제 발생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solidFill>
                  <a:schemeClr val="bg1"/>
                </a:solidFill>
              </a:rPr>
              <a:t>RNN</a:t>
            </a:r>
            <a:r>
              <a:rPr kumimoji="1" lang="ko-KR" altLang="en-US" sz="1400" dirty="0">
                <a:solidFill>
                  <a:schemeClr val="bg1"/>
                </a:solidFill>
              </a:rPr>
              <a:t>은 먼 과거의 일로부터 학습하는 것이 산술적으로 불가능 </a:t>
            </a:r>
            <a:r>
              <a:rPr kumimoji="1" lang="en-US" altLang="ko-KR" sz="1400" dirty="0">
                <a:solidFill>
                  <a:schemeClr val="bg1"/>
                </a:solidFill>
              </a:rPr>
              <a:t>-&gt;</a:t>
            </a:r>
            <a:r>
              <a:rPr kumimoji="1" lang="ko-KR" altLang="en-US" sz="1400" dirty="0">
                <a:solidFill>
                  <a:schemeClr val="bg1"/>
                </a:solidFill>
              </a:rPr>
              <a:t> 기울기 소실로 연결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대표적인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모델으로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</a:rPr>
              <a:t>LSTM</a:t>
            </a:r>
            <a:r>
              <a:rPr kumimoji="1" lang="en-US" altLang="ko-KR" sz="1400" dirty="0">
                <a:solidFill>
                  <a:schemeClr val="bg1"/>
                </a:solidFill>
              </a:rPr>
              <a:t>, GRU</a:t>
            </a:r>
            <a:r>
              <a:rPr kumimoji="1" lang="ko-KR" altLang="en-US" sz="1400" dirty="0">
                <a:solidFill>
                  <a:schemeClr val="bg1"/>
                </a:solidFill>
              </a:rPr>
              <a:t>가 있음</a:t>
            </a:r>
            <a:r>
              <a:rPr kumimoji="1" lang="en-US" altLang="ko-KR" sz="1400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5593A-2B33-D447-8121-F8154BBE8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640" y="3771996"/>
            <a:ext cx="4267200" cy="162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DD8D8A-F906-BF47-B469-314A4BC4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540" y="880535"/>
            <a:ext cx="2146300" cy="214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516F01-91FA-F34E-9FF1-CF6B579385A4}"/>
              </a:ext>
            </a:extLst>
          </p:cNvPr>
          <p:cNvSpPr/>
          <p:nvPr/>
        </p:nvSpPr>
        <p:spPr>
          <a:xfrm>
            <a:off x="7033240" y="5957209"/>
            <a:ext cx="5226111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참고자료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ore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네이버 블로그 </a:t>
            </a:r>
            <a:r>
              <a:rPr lang="en-US" altLang="ko-KR" sz="900" dirty="0">
                <a:solidFill>
                  <a:schemeClr val="bg1"/>
                </a:solidFill>
              </a:rPr>
              <a:t>RNN h</a:t>
            </a:r>
            <a:r>
              <a:rPr lang="en-US" altLang="ko-Kore-KR" sz="900" dirty="0">
                <a:solidFill>
                  <a:schemeClr val="bg1"/>
                </a:solidFill>
              </a:rPr>
              <a:t>ttps://</a:t>
            </a:r>
            <a:r>
              <a:rPr lang="en-US" altLang="ko-Kore-KR" sz="900" dirty="0" err="1">
                <a:solidFill>
                  <a:schemeClr val="bg1"/>
                </a:solidFill>
              </a:rPr>
              <a:t>blog.naver.com</a:t>
            </a:r>
            <a:r>
              <a:rPr lang="en-US" altLang="ko-Kore-KR" sz="900" dirty="0">
                <a:solidFill>
                  <a:schemeClr val="bg1"/>
                </a:solidFill>
              </a:rPr>
              <a:t>/</a:t>
            </a:r>
            <a:r>
              <a:rPr lang="en-US" altLang="ko-Kore-KR" sz="900" dirty="0" err="1">
                <a:solidFill>
                  <a:schemeClr val="bg1"/>
                </a:solidFill>
              </a:rPr>
              <a:t>wannadozz</a:t>
            </a:r>
            <a:r>
              <a:rPr lang="en-US" altLang="ko-Kore-KR" sz="900" dirty="0">
                <a:solidFill>
                  <a:schemeClr val="bg1"/>
                </a:solidFill>
              </a:rPr>
              <a:t>/222574233227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위키백과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" altLang="ko-Kore-KR" sz="900" dirty="0">
                <a:solidFill>
                  <a:schemeClr val="bg1"/>
                </a:solidFill>
              </a:rPr>
              <a:t>https://</a:t>
            </a:r>
            <a:r>
              <a:rPr lang="en" altLang="ko-Kore-KR" sz="900" dirty="0" err="1">
                <a:solidFill>
                  <a:schemeClr val="bg1"/>
                </a:solidFill>
              </a:rPr>
              <a:t>ko.wikipedia.org</a:t>
            </a:r>
            <a:r>
              <a:rPr lang="en" altLang="ko-Kore-KR" sz="900" dirty="0">
                <a:solidFill>
                  <a:schemeClr val="bg1"/>
                </a:solidFill>
              </a:rPr>
              <a:t>/wiki/%EC%88%9C%ED%99%98_%EC%8B%A0%EA%B2%BD%EB%A7%9D</a:t>
            </a:r>
            <a:endParaRPr lang="ko-Kore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45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EF5C5-79A0-C348-937A-8AAA47FECBFF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RNN </a:t>
            </a:r>
            <a:r>
              <a:rPr kumimoji="1" lang="en-US" altLang="ko-KR" dirty="0">
                <a:solidFill>
                  <a:schemeClr val="bg1"/>
                </a:solidFill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DB7DA-AE4F-D746-8260-0B467B722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289" y="2855517"/>
            <a:ext cx="5105400" cy="18161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D3AFE3-D010-7241-A1CC-A8926893C6C8}"/>
              </a:ext>
            </a:extLst>
          </p:cNvPr>
          <p:cNvGrpSpPr/>
          <p:nvPr/>
        </p:nvGrpSpPr>
        <p:grpSpPr>
          <a:xfrm>
            <a:off x="320242" y="2855517"/>
            <a:ext cx="4737895" cy="3707330"/>
            <a:chOff x="320242" y="1552307"/>
            <a:chExt cx="5329915" cy="4605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E25FF8-8716-F548-BEA8-7E0E4FE3A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242" y="1552307"/>
              <a:ext cx="2699710" cy="202478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BBC9B63-E47E-F746-954F-8CE857CF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9952" y="1552307"/>
              <a:ext cx="2630205" cy="20442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D21F90-F895-6847-A60C-87A01CFC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242" y="3577090"/>
              <a:ext cx="5329915" cy="2580801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3FBCB-F66F-2C44-9462-9BB6A7BF4A18}"/>
              </a:ext>
            </a:extLst>
          </p:cNvPr>
          <p:cNvSpPr/>
          <p:nvPr/>
        </p:nvSpPr>
        <p:spPr>
          <a:xfrm>
            <a:off x="9771144" y="6308931"/>
            <a:ext cx="24208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참고자료</a:t>
            </a:r>
            <a:endParaRPr lang="en-US" altLang="ko-Kore-KR" sz="900" dirty="0">
              <a:solidFill>
                <a:schemeClr val="bg1"/>
              </a:solidFill>
            </a:endParaRPr>
          </a:p>
          <a:p>
            <a:r>
              <a:rPr lang="ko-Kore-KR" altLang="en-US" sz="900" dirty="0">
                <a:solidFill>
                  <a:schemeClr val="bg1"/>
                </a:solidFill>
              </a:rPr>
              <a:t>https://blog.naver.com/dilector/222568641749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0532C-BEB4-954E-B67C-1C529FF2AF41}"/>
              </a:ext>
            </a:extLst>
          </p:cNvPr>
          <p:cNvSpPr/>
          <p:nvPr/>
        </p:nvSpPr>
        <p:spPr>
          <a:xfrm>
            <a:off x="320242" y="797216"/>
            <a:ext cx="834919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</a:rPr>
              <a:t>    </a:t>
            </a:r>
            <a:r>
              <a:rPr kumimoji="1" lang="en-US" altLang="ko-KR" sz="1400" dirty="0">
                <a:solidFill>
                  <a:schemeClr val="bg1"/>
                </a:solidFill>
              </a:rPr>
              <a:t> Long Short Term Memory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solidFill>
                  <a:schemeClr val="bg1"/>
                </a:solidFill>
              </a:rPr>
              <a:t>RNN</a:t>
            </a:r>
            <a:r>
              <a:rPr kumimoji="1" lang="ko-KR" altLang="en-US" sz="1400" dirty="0">
                <a:solidFill>
                  <a:schemeClr val="bg1"/>
                </a:solidFill>
              </a:rPr>
              <a:t>에서 </a:t>
            </a:r>
            <a:r>
              <a:rPr lang="en" altLang="ko-Kore-KR" sz="1400" dirty="0">
                <a:solidFill>
                  <a:schemeClr val="bg1"/>
                </a:solidFill>
              </a:rPr>
              <a:t>activation=</a:t>
            </a:r>
            <a:r>
              <a:rPr lang="en" altLang="ko-Kore-KR" sz="1400" dirty="0">
                <a:solidFill>
                  <a:srgbClr val="FF0000"/>
                </a:solidFill>
              </a:rPr>
              <a:t>'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" altLang="ko-Kore-KR" sz="1400" dirty="0">
                <a:solidFill>
                  <a:srgbClr val="FF0000"/>
                </a:solidFill>
              </a:rPr>
              <a:t>tanh</a:t>
            </a:r>
            <a:r>
              <a:rPr lang="ko-KR" altLang="en-US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or sigmoid</a:t>
            </a:r>
            <a:r>
              <a:rPr lang="en" altLang="ko-Kore-KR" sz="1400" dirty="0">
                <a:solidFill>
                  <a:srgbClr val="FF0000"/>
                </a:solidFill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을 사용하여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생기는 기울기 소실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발산 문제를 극복하기 위해 등장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삭제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입력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출력게이트에 망각 게이트를 추가적으로 만들어 입력을 장기기억으로 오랫동안 기억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망각 게이트를 통해 </a:t>
            </a:r>
            <a:r>
              <a:rPr lang="ko-KR" altLang="en-US" sz="1400" dirty="0" err="1">
                <a:solidFill>
                  <a:schemeClr val="bg1"/>
                </a:solidFill>
              </a:rPr>
              <a:t>역전파시</a:t>
            </a:r>
            <a:r>
              <a:rPr lang="ko-KR" altLang="en-US" sz="1400" dirty="0">
                <a:solidFill>
                  <a:schemeClr val="bg1"/>
                </a:solidFill>
              </a:rPr>
              <a:t> 기울기 값이 급격하게 사라지거나 증가하는 문제를 방지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다른 모델과 비교하였을 때 </a:t>
            </a:r>
            <a:r>
              <a:rPr lang="en-US" altLang="ko-KR" sz="1400" dirty="0">
                <a:solidFill>
                  <a:schemeClr val="bg1"/>
                </a:solidFill>
              </a:rPr>
              <a:t>＇</a:t>
            </a:r>
            <a:r>
              <a:rPr lang="ko-KR" altLang="en-US" sz="1400" dirty="0">
                <a:solidFill>
                  <a:schemeClr val="bg1"/>
                </a:solidFill>
              </a:rPr>
              <a:t>기억</a:t>
            </a:r>
            <a:r>
              <a:rPr lang="en-US" altLang="ko-KR" sz="1400" dirty="0">
                <a:solidFill>
                  <a:schemeClr val="bg1"/>
                </a:solidFill>
              </a:rPr>
              <a:t>＇</a:t>
            </a:r>
            <a:r>
              <a:rPr lang="ko-KR" altLang="en-US" sz="1400" dirty="0">
                <a:solidFill>
                  <a:schemeClr val="bg1"/>
                </a:solidFill>
              </a:rPr>
              <a:t>을 가질 수 있다는 것이 장점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      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EF5C5-79A0-C348-937A-8AAA47FECBFF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    vs   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머신러닝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3FBCB-F66F-2C44-9462-9BB6A7BF4A18}"/>
              </a:ext>
            </a:extLst>
          </p:cNvPr>
          <p:cNvSpPr/>
          <p:nvPr/>
        </p:nvSpPr>
        <p:spPr>
          <a:xfrm>
            <a:off x="9771144" y="6308931"/>
            <a:ext cx="24208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참고자료</a:t>
            </a:r>
            <a:endParaRPr lang="en-US" altLang="ko-Kore-KR" sz="900" dirty="0">
              <a:solidFill>
                <a:schemeClr val="bg1"/>
              </a:solidFill>
            </a:endParaRPr>
          </a:p>
          <a:p>
            <a:r>
              <a:rPr lang="ko-Kore-KR" altLang="en-US" sz="900" dirty="0">
                <a:solidFill>
                  <a:schemeClr val="bg1"/>
                </a:solidFill>
              </a:rPr>
              <a:t>https://blog.naver.com/dilector/222568641749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0532C-BEB4-954E-B67C-1C529FF2AF41}"/>
              </a:ext>
            </a:extLst>
          </p:cNvPr>
          <p:cNvSpPr/>
          <p:nvPr/>
        </p:nvSpPr>
        <p:spPr>
          <a:xfrm>
            <a:off x="320242" y="3028103"/>
            <a:ext cx="83491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개의 데이터를 가지고 다음날 가격을 예측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12881C-19D0-6E43-8789-A7B0BC507CC4}"/>
              </a:ext>
            </a:extLst>
          </p:cNvPr>
          <p:cNvSpPr/>
          <p:nvPr/>
        </p:nvSpPr>
        <p:spPr>
          <a:xfrm>
            <a:off x="320242" y="984340"/>
            <a:ext cx="83491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머신러닝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시간 </a:t>
            </a:r>
            <a:r>
              <a:rPr kumimoji="1" lang="en-US" altLang="ko-KR" sz="1400" dirty="0">
                <a:solidFill>
                  <a:schemeClr val="bg1"/>
                </a:solidFill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</a:rPr>
              <a:t>인덱스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ko-KR" altLang="en-US" sz="1400" dirty="0">
                <a:solidFill>
                  <a:schemeClr val="bg1"/>
                </a:solidFill>
              </a:rPr>
              <a:t> 에 따라 가격이 변하는 것을 예측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solidFill>
                  <a:schemeClr val="bg1"/>
                </a:solidFill>
              </a:rPr>
              <a:t>데이터를 분석하여 숨겨진 패턴을 찾고 분석</a:t>
            </a:r>
            <a:r>
              <a:rPr kumimoji="1" lang="en-US" altLang="ko-KR" sz="1400" dirty="0">
                <a:solidFill>
                  <a:schemeClr val="bg1"/>
                </a:solidFill>
              </a:rPr>
              <a:t>/</a:t>
            </a:r>
            <a:r>
              <a:rPr kumimoji="1" lang="ko-KR" altLang="en-US" sz="1400" dirty="0">
                <a:solidFill>
                  <a:schemeClr val="bg1"/>
                </a:solidFill>
              </a:rPr>
              <a:t>예측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</a:rPr>
              <a:t>X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 시간</a:t>
            </a:r>
            <a:r>
              <a:rPr kumimoji="1" lang="en-US" altLang="ko-KR" sz="1400" dirty="0">
                <a:solidFill>
                  <a:schemeClr val="bg1"/>
                </a:solidFill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</a:rPr>
              <a:t>인덱스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</a:p>
          <a:p>
            <a:r>
              <a:rPr kumimoji="1" lang="en-US" altLang="ko-KR" sz="1400" dirty="0">
                <a:solidFill>
                  <a:schemeClr val="bg1"/>
                </a:solidFill>
              </a:rPr>
              <a:t>Y : Bitcoin Price</a:t>
            </a:r>
          </a:p>
          <a:p>
            <a:endParaRPr kumimoji="1"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01CD3-4A32-9B4E-A22C-6C11BDE59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0" y="3965717"/>
            <a:ext cx="6006533" cy="27707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1B5C96-084F-A044-9EFC-9A8C0BAEE22C}"/>
              </a:ext>
            </a:extLst>
          </p:cNvPr>
          <p:cNvSpPr/>
          <p:nvPr/>
        </p:nvSpPr>
        <p:spPr>
          <a:xfrm>
            <a:off x="475289" y="4105321"/>
            <a:ext cx="6006533" cy="1219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03D78D-3C27-8341-BD5F-2088F1D15B9B}"/>
              </a:ext>
            </a:extLst>
          </p:cNvPr>
          <p:cNvSpPr/>
          <p:nvPr/>
        </p:nvSpPr>
        <p:spPr>
          <a:xfrm>
            <a:off x="475289" y="4262627"/>
            <a:ext cx="6006533" cy="12190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1D982-3E3B-924D-8AD2-3C72F8439726}"/>
              </a:ext>
            </a:extLst>
          </p:cNvPr>
          <p:cNvSpPr/>
          <p:nvPr/>
        </p:nvSpPr>
        <p:spPr>
          <a:xfrm>
            <a:off x="475288" y="4433418"/>
            <a:ext cx="6006533" cy="121903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A71CE-A8BB-2745-B9DE-DAF3563EC30C}"/>
              </a:ext>
            </a:extLst>
          </p:cNvPr>
          <p:cNvSpPr txBox="1"/>
          <p:nvPr/>
        </p:nvSpPr>
        <p:spPr>
          <a:xfrm>
            <a:off x="6812435" y="3976506"/>
            <a:ext cx="4126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X : </a:t>
            </a:r>
            <a:r>
              <a:rPr kumimoji="1" lang="ko-KR" altLang="en-US" sz="1400" dirty="0">
                <a:solidFill>
                  <a:schemeClr val="bg1"/>
                </a:solidFill>
              </a:rPr>
              <a:t>시간</a:t>
            </a:r>
            <a:r>
              <a:rPr kumimoji="1" lang="en-US" altLang="ko-KR" sz="1400" dirty="0">
                <a:solidFill>
                  <a:schemeClr val="bg1"/>
                </a:solidFill>
              </a:rPr>
              <a:t>(</a:t>
            </a:r>
            <a:r>
              <a:rPr kumimoji="1" lang="ko-KR" altLang="en-US" sz="1400" dirty="0">
                <a:solidFill>
                  <a:schemeClr val="bg1"/>
                </a:solidFill>
              </a:rPr>
              <a:t>인덱스</a:t>
            </a:r>
            <a:r>
              <a:rPr kumimoji="1" lang="en-US" altLang="ko-KR" sz="1400" dirty="0">
                <a:solidFill>
                  <a:schemeClr val="bg1"/>
                </a:solidFill>
              </a:rPr>
              <a:t>)</a:t>
            </a:r>
            <a:r>
              <a:rPr kumimoji="1" lang="en-US" altLang="ko-Kore-KR" sz="1400" dirty="0">
                <a:solidFill>
                  <a:schemeClr val="bg1"/>
                </a:solidFill>
              </a:rPr>
              <a:t> , </a:t>
            </a:r>
            <a:r>
              <a:rPr kumimoji="1" lang="en-US" altLang="ko-KR" sz="1400" dirty="0">
                <a:solidFill>
                  <a:schemeClr val="bg1"/>
                </a:solidFill>
              </a:rPr>
              <a:t>50</a:t>
            </a:r>
            <a:r>
              <a:rPr kumimoji="1" lang="ko-KR" altLang="en-US" sz="1400" dirty="0">
                <a:solidFill>
                  <a:schemeClr val="bg1"/>
                </a:solidFill>
              </a:rPr>
              <a:t>개의</a:t>
            </a:r>
            <a:r>
              <a:rPr kumimoji="1" lang="en-US" altLang="ko-KR" sz="1400" dirty="0">
                <a:solidFill>
                  <a:schemeClr val="bg1"/>
                </a:solidFill>
              </a:rPr>
              <a:t> bitcoin price,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다음날 가격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en-US" altLang="ko-Kore-KR" sz="1400" dirty="0">
                <a:solidFill>
                  <a:schemeClr val="bg1"/>
                </a:solidFill>
              </a:rPr>
              <a:t>Y : Next Day bitcoin price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7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B93A-F8C6-FA4E-9EC8-45515CA1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D710C-2FE7-6D4F-BB5F-5B3B82F1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37D192A-8A10-394B-A802-A77F456A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09248-9CC6-9649-AACB-76630CE50406}"/>
              </a:ext>
            </a:extLst>
          </p:cNvPr>
          <p:cNvSpPr txBox="1"/>
          <p:nvPr/>
        </p:nvSpPr>
        <p:spPr>
          <a:xfrm>
            <a:off x="504495" y="3244334"/>
            <a:ext cx="7273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</a:rPr>
              <a:t>더 좋은 성능</a:t>
            </a:r>
            <a:r>
              <a:rPr kumimoji="1" lang="en-US" altLang="ko-KR" sz="1600" dirty="0">
                <a:solidFill>
                  <a:schemeClr val="bg1"/>
                </a:solidFill>
              </a:rPr>
              <a:t>/</a:t>
            </a:r>
            <a:r>
              <a:rPr kumimoji="1" lang="ko-KR" altLang="en-US" sz="1600" dirty="0">
                <a:solidFill>
                  <a:schemeClr val="bg1"/>
                </a:solidFill>
              </a:rPr>
              <a:t>모델을 만들어 보자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4DED6-614B-B247-9B74-D45B98F155D2}"/>
              </a:ext>
            </a:extLst>
          </p:cNvPr>
          <p:cNvSpPr txBox="1"/>
          <p:nvPr/>
        </p:nvSpPr>
        <p:spPr>
          <a:xfrm>
            <a:off x="504495" y="4341316"/>
            <a:ext cx="536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RNN</a:t>
            </a:r>
            <a:r>
              <a:rPr kumimoji="1" lang="en-US" altLang="ko-KR" sz="1000" dirty="0">
                <a:solidFill>
                  <a:srgbClr val="FF0000"/>
                </a:solidFill>
              </a:rPr>
              <a:t>(</a:t>
            </a:r>
            <a:r>
              <a:rPr kumimoji="1" lang="ko-KR" altLang="en-US" sz="1000" dirty="0">
                <a:solidFill>
                  <a:srgbClr val="FF0000"/>
                </a:solidFill>
              </a:rPr>
              <a:t>순환 신경망</a:t>
            </a:r>
            <a:r>
              <a:rPr kumimoji="1" lang="en-US" altLang="ko-KR" sz="1000" dirty="0">
                <a:solidFill>
                  <a:srgbClr val="FF0000"/>
                </a:solidFill>
              </a:rPr>
              <a:t>)</a:t>
            </a:r>
            <a:r>
              <a:rPr kumimoji="1" lang="en-US" altLang="ko-Kore-KR" dirty="0">
                <a:solidFill>
                  <a:srgbClr val="FF0000"/>
                </a:solidFill>
              </a:rPr>
              <a:t> – LSTM</a:t>
            </a:r>
            <a:r>
              <a:rPr kumimoji="1" lang="ko-KR" altLang="en-US" dirty="0">
                <a:solidFill>
                  <a:srgbClr val="FF0000"/>
                </a:solidFill>
              </a:rPr>
              <a:t> 응용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B95AC-4DA4-724B-858E-595A58DAABC3}"/>
              </a:ext>
            </a:extLst>
          </p:cNvPr>
          <p:cNvSpPr/>
          <p:nvPr/>
        </p:nvSpPr>
        <p:spPr>
          <a:xfrm>
            <a:off x="6324600" y="5632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 및 논문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ore-KR" dirty="0">
                <a:solidFill>
                  <a:schemeClr val="bg1"/>
                </a:solidFill>
                <a:hlinkClick r:id="rId4"/>
              </a:rPr>
              <a:t>https://www.youtube.com/watch?v=sG_WeGbZ9A4&amp;t=54s</a:t>
            </a:r>
            <a:endParaRPr lang="en-US" altLang="ko-Kore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4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224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</a:rPr>
              <a:t>큰 그림 보기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B91ED7-42E0-7B47-A6C2-021A065F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6" y="1167368"/>
            <a:ext cx="5325720" cy="34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4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EF5C5-79A0-C348-937A-8AAA47FECBFF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데이터 구조 보기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CE38E-8A03-6A47-A180-09D6CE54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954188"/>
            <a:ext cx="6591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데이터 분리 전 스케일링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30BB9-0F09-B948-BFA9-7162ECD6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739482"/>
            <a:ext cx="4724400" cy="111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C8E162-4E73-3943-A935-564B2D27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42" y="1857082"/>
            <a:ext cx="5511800" cy="660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357C3D-10ED-1242-BED1-76705C7BF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42" y="3340135"/>
            <a:ext cx="4699000" cy="5969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7B415-C2C7-3047-BFE7-77278BE3AC42}"/>
              </a:ext>
            </a:extLst>
          </p:cNvPr>
          <p:cNvSpPr/>
          <p:nvPr/>
        </p:nvSpPr>
        <p:spPr>
          <a:xfrm>
            <a:off x="320242" y="2790016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데이터 분리 및 </a:t>
            </a:r>
            <a:r>
              <a:rPr kumimoji="1" lang="en-US" altLang="ko-KR" dirty="0">
                <a:solidFill>
                  <a:schemeClr val="bg1"/>
                </a:solidFill>
              </a:rPr>
              <a:t>X,Y </a:t>
            </a:r>
            <a:r>
              <a:rPr kumimoji="1" lang="ko-KR" altLang="en-US" dirty="0">
                <a:solidFill>
                  <a:schemeClr val="bg1"/>
                </a:solidFill>
              </a:rPr>
              <a:t>모양 변환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9837D7-F749-6546-ABF4-68DD12E27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2" y="3937034"/>
            <a:ext cx="4699000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3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학습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71C64-1216-6D4A-B446-A4C92A4B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742950"/>
            <a:ext cx="5778500" cy="537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CE4ADA-5632-0448-B58D-56225721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480" y="2137410"/>
            <a:ext cx="4864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1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학습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BE0DE-47A8-5B4A-8348-4ABE5D84FC35}"/>
              </a:ext>
            </a:extLst>
          </p:cNvPr>
          <p:cNvSpPr/>
          <p:nvPr/>
        </p:nvSpPr>
        <p:spPr>
          <a:xfrm>
            <a:off x="320242" y="5835847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실행시간 </a:t>
            </a:r>
            <a:r>
              <a:rPr kumimoji="1" lang="en-US" altLang="ko-KR" dirty="0">
                <a:solidFill>
                  <a:schemeClr val="bg1"/>
                </a:solidFill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</a:rPr>
              <a:t>분 </a:t>
            </a:r>
            <a:r>
              <a:rPr kumimoji="1" lang="en-US" altLang="ko-KR" dirty="0">
                <a:solidFill>
                  <a:schemeClr val="bg1"/>
                </a:solidFill>
              </a:rPr>
              <a:t>50</a:t>
            </a:r>
            <a:r>
              <a:rPr kumimoji="1" lang="ko-KR" altLang="en-US" dirty="0">
                <a:solidFill>
                  <a:schemeClr val="bg1"/>
                </a:solidFill>
              </a:rPr>
              <a:t>초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loss = 0.00021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1524D-1B4C-FD4A-9FF3-4C4829E6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786783"/>
            <a:ext cx="9601200" cy="2451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8C7527-BC1D-4941-80D7-C01EA085F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42" y="4603441"/>
            <a:ext cx="7404100" cy="88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20B95B-BB4A-C64A-9035-BBCDE3E53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758" y="5641820"/>
            <a:ext cx="774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5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예측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70F7E-5E37-164C-82AB-6592AF8B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49" y="768350"/>
            <a:ext cx="6446085" cy="3188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6C6A41-FFDC-7045-922B-A4B6948A7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2858721"/>
            <a:ext cx="7561098" cy="37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2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A53EE8-B20A-664B-8B1B-7C0BC4B8B866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test </a:t>
            </a:r>
            <a:r>
              <a:rPr kumimoji="1" lang="ko-KR" altLang="en-US" dirty="0">
                <a:solidFill>
                  <a:schemeClr val="bg1"/>
                </a:solidFill>
              </a:rPr>
              <a:t>데이터 예측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B01F4-6A13-5245-9B95-FF9F59C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1" y="714200"/>
            <a:ext cx="879906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D43E4E-3AD3-B24C-9734-9D612362DA65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모델 </a:t>
            </a:r>
            <a:r>
              <a:rPr kumimoji="1" lang="ko-KR" altLang="en-US" dirty="0" err="1">
                <a:solidFill>
                  <a:schemeClr val="bg1"/>
                </a:solidFill>
              </a:rPr>
              <a:t>파라메타</a:t>
            </a:r>
            <a:r>
              <a:rPr kumimoji="1" lang="ko-KR" altLang="en-US" dirty="0">
                <a:solidFill>
                  <a:schemeClr val="bg1"/>
                </a:solidFill>
              </a:rPr>
              <a:t> 선정 참고자료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E70D9E-9303-1440-81F3-6F305DD24259}"/>
              </a:ext>
            </a:extLst>
          </p:cNvPr>
          <p:cNvSpPr/>
          <p:nvPr/>
        </p:nvSpPr>
        <p:spPr>
          <a:xfrm>
            <a:off x="301654" y="866737"/>
            <a:ext cx="106711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참고 논문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딥러닝을</a:t>
            </a:r>
            <a:r>
              <a:rPr lang="ko-KR" altLang="en-US" dirty="0">
                <a:solidFill>
                  <a:schemeClr val="bg1"/>
                </a:solidFill>
              </a:rPr>
              <a:t> 이용한 비트코인 투자전략의 성과 분석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김선웅 국민대학교 비즈니스</a:t>
            </a:r>
            <a:r>
              <a:rPr lang="en" altLang="ko-Kore-KR" sz="800" dirty="0">
                <a:solidFill>
                  <a:schemeClr val="bg1"/>
                </a:solidFill>
              </a:rPr>
              <a:t>IT</a:t>
            </a:r>
            <a:r>
              <a:rPr lang="ko-KR" altLang="en-US" sz="800" dirty="0">
                <a:solidFill>
                  <a:schemeClr val="bg1"/>
                </a:solidFill>
              </a:rPr>
              <a:t> 교수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</a:p>
          <a:p>
            <a:r>
              <a:rPr lang="ko-Kore-KR" altLang="en-US" sz="1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https://nmlab.korea.ac.kr/publication/published.papers/2019/2019.06-BitCoin_Transaction_Prediction-KICS2019.</a:t>
            </a:r>
            <a:r>
              <a:rPr lang="ko-Kore-KR" alt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2017</a:t>
            </a:r>
            <a:r>
              <a:rPr lang="ko-KR" altLang="en-US" sz="1400" dirty="0">
                <a:solidFill>
                  <a:schemeClr val="bg1"/>
                </a:solidFill>
              </a:rPr>
              <a:t>년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월 </a:t>
            </a:r>
            <a:r>
              <a:rPr lang="en-US" altLang="ko-KR" sz="1400" dirty="0">
                <a:solidFill>
                  <a:schemeClr val="bg1"/>
                </a:solidFill>
              </a:rPr>
              <a:t>29</a:t>
            </a:r>
            <a:r>
              <a:rPr lang="ko-KR" altLang="en-US" sz="1400" dirty="0">
                <a:solidFill>
                  <a:schemeClr val="bg1"/>
                </a:solidFill>
              </a:rPr>
              <a:t>일 </a:t>
            </a:r>
            <a:r>
              <a:rPr lang="ko-KR" altLang="en-US" sz="1400" dirty="0" err="1">
                <a:solidFill>
                  <a:schemeClr val="bg1"/>
                </a:solidFill>
              </a:rPr>
              <a:t>부터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2021</a:t>
            </a:r>
            <a:r>
              <a:rPr lang="ko-KR" altLang="en-US" sz="1400" dirty="0">
                <a:solidFill>
                  <a:schemeClr val="bg1"/>
                </a:solidFill>
              </a:rPr>
              <a:t>년 </a:t>
            </a: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solidFill>
                  <a:schemeClr val="bg1"/>
                </a:solidFill>
              </a:rPr>
              <a:t>월까지 </a:t>
            </a:r>
            <a:r>
              <a:rPr lang="en-US" altLang="ko-KR" sz="1400" dirty="0">
                <a:solidFill>
                  <a:schemeClr val="bg1"/>
                </a:solidFill>
              </a:rPr>
              <a:t>LSTM</a:t>
            </a:r>
            <a:r>
              <a:rPr lang="ko-KR" altLang="en-US" sz="1400" dirty="0">
                <a:solidFill>
                  <a:schemeClr val="bg1"/>
                </a:solidFill>
              </a:rPr>
              <a:t> 모델을 통해 </a:t>
            </a:r>
            <a:r>
              <a:rPr lang="ko-KR" altLang="en-US" sz="1400" dirty="0" err="1">
                <a:solidFill>
                  <a:schemeClr val="bg1"/>
                </a:solidFill>
              </a:rPr>
              <a:t>비트코인의</a:t>
            </a:r>
            <a:r>
              <a:rPr lang="ko-KR" altLang="en-US" sz="1400" dirty="0">
                <a:solidFill>
                  <a:schemeClr val="bg1"/>
                </a:solidFill>
              </a:rPr>
              <a:t> 가격 예측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Opitimizer</a:t>
            </a:r>
            <a:r>
              <a:rPr lang="en-US" altLang="ko-KR" sz="1400" dirty="0">
                <a:solidFill>
                  <a:schemeClr val="bg1"/>
                </a:solidFill>
              </a:rPr>
              <a:t> = </a:t>
            </a:r>
            <a:r>
              <a:rPr lang="en-US" altLang="ko-KR" sz="1400" dirty="0" err="1">
                <a:solidFill>
                  <a:schemeClr val="bg1"/>
                </a:solidFill>
              </a:rPr>
              <a:t>adam</a:t>
            </a:r>
            <a:r>
              <a:rPr lang="en-US" altLang="ko-KR" sz="1400" dirty="0">
                <a:solidFill>
                  <a:schemeClr val="bg1"/>
                </a:solidFill>
              </a:rPr>
              <a:t> , Activation Function = tanh, Dropout Ratio = 0.1, Epochs Number = 100, Learning Rate = 0.01, Sequence Length = 5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비트코인 트랜잭션 수 예측을 위한 </a:t>
            </a:r>
            <a:r>
              <a:rPr lang="en" altLang="ko-Kore-KR" dirty="0">
                <a:solidFill>
                  <a:schemeClr val="bg1"/>
                </a:solidFill>
              </a:rPr>
              <a:t>LSTM </a:t>
            </a:r>
            <a:r>
              <a:rPr lang="ko-KR" altLang="en-US" dirty="0">
                <a:solidFill>
                  <a:schemeClr val="bg1"/>
                </a:solidFill>
              </a:rPr>
              <a:t>모델 설계 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고려대학교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LG </a:t>
            </a:r>
            <a:r>
              <a:rPr lang="ko-KR" altLang="en-US" sz="800" dirty="0">
                <a:solidFill>
                  <a:schemeClr val="bg1"/>
                </a:solidFill>
              </a:rPr>
              <a:t>전자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ore-KR" sz="1400" dirty="0">
                <a:solidFill>
                  <a:schemeClr val="bg1"/>
                </a:solidFill>
                <a:hlinkClick r:id="rId4"/>
              </a:rPr>
              <a:t>https://nmlab.korea.ac.kr/publication/published.papers/2019/2019.06-BitCoin_Transaction_Prediction-KICS2019.pdf</a:t>
            </a:r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10</a:t>
            </a:r>
            <a:r>
              <a:rPr lang="ko-KR" altLang="en-US" sz="1400" dirty="0">
                <a:solidFill>
                  <a:schemeClr val="bg1"/>
                </a:solidFill>
              </a:rPr>
              <a:t>만개의 비트코인 데이터를 통한 </a:t>
            </a:r>
            <a:r>
              <a:rPr lang="en-US" altLang="ko-KR" sz="1400" dirty="0">
                <a:solidFill>
                  <a:schemeClr val="bg1"/>
                </a:solidFill>
              </a:rPr>
              <a:t>Sequence Length </a:t>
            </a:r>
            <a:r>
              <a:rPr lang="ko-KR" altLang="en-US" sz="1400" dirty="0">
                <a:solidFill>
                  <a:schemeClr val="bg1"/>
                </a:solidFill>
              </a:rPr>
              <a:t>최적화  및 </a:t>
            </a:r>
            <a:r>
              <a:rPr lang="en-US" altLang="ko-KR" sz="1400" dirty="0">
                <a:solidFill>
                  <a:schemeClr val="bg1"/>
                </a:solidFill>
              </a:rPr>
              <a:t>Hidden Unit</a:t>
            </a:r>
            <a:r>
              <a:rPr lang="ko-KR" altLang="en-US" sz="1400" dirty="0">
                <a:solidFill>
                  <a:schemeClr val="bg1"/>
                </a:solidFill>
              </a:rPr>
              <a:t>의 최적화 결과</a:t>
            </a:r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en-US" altLang="ko-Kore-KR" sz="1400" dirty="0">
                <a:solidFill>
                  <a:schemeClr val="bg1"/>
                </a:solidFill>
              </a:rPr>
              <a:t>-&gt; </a:t>
            </a:r>
            <a:r>
              <a:rPr lang="en-US" altLang="ko-KR" sz="1400" dirty="0">
                <a:solidFill>
                  <a:schemeClr val="bg1"/>
                </a:solidFill>
              </a:rPr>
              <a:t>10</a:t>
            </a:r>
            <a:r>
              <a:rPr lang="ko-KR" altLang="en-US" sz="1400" dirty="0">
                <a:solidFill>
                  <a:schemeClr val="bg1"/>
                </a:solidFill>
              </a:rPr>
              <a:t>만개의 비트코인 데이터를 통한 최적의 </a:t>
            </a:r>
            <a:r>
              <a:rPr lang="en-US" altLang="ko-KR" sz="1400" dirty="0" err="1">
                <a:solidFill>
                  <a:schemeClr val="bg1"/>
                </a:solidFill>
              </a:rPr>
              <a:t>Sequnence</a:t>
            </a:r>
            <a:r>
              <a:rPr lang="en-US" altLang="ko-KR" sz="1400" dirty="0">
                <a:solidFill>
                  <a:schemeClr val="bg1"/>
                </a:solidFill>
              </a:rPr>
              <a:t> Length  =32, Hidden Unit</a:t>
            </a:r>
            <a:r>
              <a:rPr lang="ko-KR" altLang="en-US" sz="1400" dirty="0">
                <a:solidFill>
                  <a:schemeClr val="bg1"/>
                </a:solidFill>
              </a:rPr>
              <a:t>은 </a:t>
            </a: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br>
              <a:rPr lang="en-US" altLang="ko-KR" sz="1400" dirty="0">
                <a:solidFill>
                  <a:schemeClr val="bg1"/>
                </a:solidFill>
              </a:rPr>
            </a:br>
            <a:endParaRPr lang="en-US" altLang="ko-Kore-KR" sz="1400" dirty="0">
              <a:solidFill>
                <a:schemeClr val="bg1"/>
              </a:solidFill>
            </a:endParaRPr>
          </a:p>
          <a:p>
            <a:r>
              <a:rPr lang="en" altLang="ko-Kore-KR" dirty="0">
                <a:solidFill>
                  <a:schemeClr val="bg1"/>
                </a:solidFill>
              </a:rPr>
              <a:t>An Advanced CNN-LSTM Model for Cryptocurrency Forecasting</a:t>
            </a:r>
            <a:r>
              <a:rPr lang="en-US" altLang="ko-KR" sz="800" dirty="0">
                <a:solidFill>
                  <a:schemeClr val="bg1"/>
                </a:solidFill>
              </a:rPr>
              <a:t> ( </a:t>
            </a:r>
            <a:r>
              <a:rPr lang="en" altLang="ko-Kore-KR" sz="800" dirty="0">
                <a:solidFill>
                  <a:schemeClr val="bg1"/>
                </a:solidFill>
              </a:rPr>
              <a:t>Department of Mathematics, University of Patras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ore-KR" sz="1200" dirty="0">
                <a:solidFill>
                  <a:schemeClr val="bg1"/>
                </a:solidFill>
                <a:hlinkClick r:id="rId5"/>
              </a:rPr>
              <a:t>https://webcache.googleusercontent.com/search?q=cache:wIflnDOSC8EJ:https://www.mdpi.com/2079-9292/10/3/287/pdf+&amp;cd=9&amp;hl=ko&amp;ct=clnk&amp;gl=kr</a:t>
            </a:r>
            <a:endParaRPr lang="en-US" altLang="ko-Kore-KR" sz="1200" dirty="0">
              <a:solidFill>
                <a:schemeClr val="bg1"/>
              </a:solidFill>
            </a:endParaRPr>
          </a:p>
          <a:p>
            <a:r>
              <a:rPr lang="en-US" altLang="ko-Kore-KR" sz="1200" dirty="0">
                <a:solidFill>
                  <a:schemeClr val="bg1"/>
                </a:solidFill>
              </a:rPr>
              <a:t>-&gt; Best Model -&gt; model name 1 , pooling layer of size = 2, LSTM layer of 50 unit, dropout layer p = 0.4</a:t>
            </a:r>
          </a:p>
          <a:p>
            <a:endParaRPr lang="en-US" altLang="ko-Kore-KR" sz="1200" dirty="0">
              <a:solidFill>
                <a:schemeClr val="bg1"/>
              </a:solidFill>
            </a:endParaRPr>
          </a:p>
          <a:p>
            <a:endParaRPr lang="en-US" altLang="ko-Kore-KR" sz="1400" dirty="0">
              <a:solidFill>
                <a:schemeClr val="bg1"/>
              </a:solidFill>
            </a:endParaRPr>
          </a:p>
          <a:p>
            <a:endParaRPr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2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논문 참고 후 </a:t>
            </a:r>
            <a:r>
              <a:rPr kumimoji="1" lang="ko-KR" altLang="en-US" dirty="0" err="1">
                <a:solidFill>
                  <a:schemeClr val="bg1"/>
                </a:solidFill>
              </a:rPr>
              <a:t>파라메타</a:t>
            </a:r>
            <a:r>
              <a:rPr kumimoji="1" lang="ko-KR" altLang="en-US" dirty="0">
                <a:solidFill>
                  <a:schemeClr val="bg1"/>
                </a:solidFill>
              </a:rPr>
              <a:t> 조정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4F871C-34D1-B349-BA99-FCE288F2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714200"/>
            <a:ext cx="5854700" cy="5829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CA7337-B7C3-F34B-A712-67B8EAC2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436" y="1703070"/>
            <a:ext cx="3911835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8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3EF56-FF1D-F04A-8FC5-5BF63CC9067A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논문 참고 후 학습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BE0DE-47A8-5B4A-8348-4ABE5D84FC35}"/>
              </a:ext>
            </a:extLst>
          </p:cNvPr>
          <p:cNvSpPr/>
          <p:nvPr/>
        </p:nvSpPr>
        <p:spPr>
          <a:xfrm>
            <a:off x="320242" y="5959134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실행시간 </a:t>
            </a:r>
            <a:r>
              <a:rPr kumimoji="1" lang="en-US" altLang="ko-KR" dirty="0">
                <a:solidFill>
                  <a:schemeClr val="bg1"/>
                </a:solidFill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36</a:t>
            </a:r>
            <a:r>
              <a:rPr kumimoji="1" lang="ko-KR" altLang="en-US" dirty="0">
                <a:solidFill>
                  <a:schemeClr val="bg1"/>
                </a:solidFill>
              </a:rPr>
              <a:t>분 </a:t>
            </a:r>
            <a:r>
              <a:rPr kumimoji="1" lang="en-US" altLang="ko-KR" dirty="0">
                <a:solidFill>
                  <a:schemeClr val="bg1"/>
                </a:solidFill>
              </a:rPr>
              <a:t>22</a:t>
            </a:r>
            <a:r>
              <a:rPr kumimoji="1" lang="ko-KR" altLang="en-US" dirty="0">
                <a:solidFill>
                  <a:schemeClr val="bg1"/>
                </a:solidFill>
              </a:rPr>
              <a:t>초 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loss = 0.00028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431136-7AE0-FA4C-AA8B-5488B0A7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376" y="5852480"/>
            <a:ext cx="698500" cy="787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C4DCDD-188F-DF47-AED0-02CBB554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058" y="5833166"/>
            <a:ext cx="6489700" cy="990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0AC0D2-F674-854B-ADB0-444D9F4F1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42" y="5172415"/>
            <a:ext cx="5845511" cy="5837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30D24D-97AB-1C45-81A9-BD008098A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43" y="3599691"/>
            <a:ext cx="5845511" cy="14930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075152-898B-7846-B2F8-0589D2958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42" y="802089"/>
            <a:ext cx="10227003" cy="2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3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A53EE8-B20A-664B-8B1B-7C0BC4B8B866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10</a:t>
            </a:r>
            <a:r>
              <a:rPr kumimoji="1" lang="ko-KR" altLang="en-US" dirty="0">
                <a:solidFill>
                  <a:schemeClr val="bg1"/>
                </a:solidFill>
              </a:rPr>
              <a:t>일 뒤 예측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0F887C-5A73-BC4C-9612-AD6758D3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72" y="1028697"/>
            <a:ext cx="7219950" cy="3729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F0EC3D-1005-844C-AC63-8966869F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80" y="3733256"/>
            <a:ext cx="4152900" cy="302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9FD92F-33AA-8E41-9C76-4C9416CB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290" y="4290006"/>
            <a:ext cx="1397202" cy="616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4CF9B1-D4C6-F747-8249-09F73622D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771" y="3873538"/>
            <a:ext cx="2476500" cy="416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ECDFF-C557-1E4B-BB05-B32F838453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373" y="1028697"/>
            <a:ext cx="822778" cy="20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730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데이터 가져오기  </a:t>
            </a:r>
            <a:r>
              <a:rPr lang="ko-KR" altLang="en-US" dirty="0" err="1">
                <a:solidFill>
                  <a:schemeClr val="bg1"/>
                </a:solidFill>
              </a:rPr>
              <a:t>中</a:t>
            </a:r>
            <a:r>
              <a:rPr kumimoji="1" lang="ko-KR" altLang="en-US" dirty="0">
                <a:solidFill>
                  <a:schemeClr val="bg1"/>
                </a:solidFill>
              </a:rPr>
              <a:t>   학습에 필요한 환경 세팅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BBCEC-522F-D847-8B68-60D7A7C2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800056"/>
            <a:ext cx="7302500" cy="2082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348AF9-F65C-5B48-AEB1-A6B9141F2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3079936"/>
            <a:ext cx="4030717" cy="931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2F8B55-CE55-F54F-BAF1-C65B90DB0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89" y="4740684"/>
            <a:ext cx="4030717" cy="10199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86C55-04E7-074B-A8D8-F8D0EC8B2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589" y="3079936"/>
            <a:ext cx="4030717" cy="1463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00ED9-498A-5841-B337-C82700BBD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66" y="4214526"/>
            <a:ext cx="4030717" cy="5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6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6DC6D0-C298-8B48-B62B-EB2A2954F0C5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</a:rPr>
              <a:t>달 뒤에는</a:t>
            </a:r>
            <a:r>
              <a:rPr kumimoji="1" lang="en-US" altLang="ko-KR" dirty="0">
                <a:solidFill>
                  <a:schemeClr val="bg1"/>
                </a:solidFill>
              </a:rPr>
              <a:t>..?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9593-F480-B84F-B2E6-2B533C23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714200"/>
            <a:ext cx="9346894" cy="47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6D969A7C-70A6-EE40-8729-FA41F1020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BFD71E-4745-C84F-B0B8-DA00FBEF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714199"/>
            <a:ext cx="4068878" cy="5078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69D757-44F1-3641-9E8D-32CEB194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876" y="173075"/>
            <a:ext cx="3213454" cy="6534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97D609-757F-A14E-9FEA-3D9B0703C6D7}"/>
              </a:ext>
            </a:extLst>
          </p:cNvPr>
          <p:cNvSpPr/>
          <p:nvPr/>
        </p:nvSpPr>
        <p:spPr>
          <a:xfrm>
            <a:off x="320242" y="173075"/>
            <a:ext cx="450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RNN 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LSTM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</a:rPr>
              <a:t>달 뒤에는</a:t>
            </a:r>
            <a:r>
              <a:rPr kumimoji="1" lang="en-US" altLang="ko-KR" dirty="0">
                <a:solidFill>
                  <a:schemeClr val="bg1"/>
                </a:solidFill>
              </a:rPr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4008236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337436" cy="6997798"/>
            <a:chOff x="1838153" y="4850820"/>
            <a:chExt cx="12337436" cy="6997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153" y="4850820"/>
              <a:ext cx="12337436" cy="69977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5583" y="822525"/>
            <a:ext cx="730532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2021</a:t>
            </a:r>
            <a:r>
              <a:rPr lang="ko-KR" altLang="en-US" sz="36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년 </a:t>
            </a:r>
            <a:r>
              <a:rPr lang="en-US" altLang="ko-KR" sz="36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ko-KR" altLang="en-US" sz="36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학기 </a:t>
            </a:r>
            <a:r>
              <a:rPr lang="ko-KR" altLang="en-US" sz="3600" b="1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머신러닝</a:t>
            </a:r>
            <a:r>
              <a:rPr lang="ko-KR" altLang="en-US" sz="36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프로젝트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152381" y="6431785"/>
            <a:ext cx="12495238" cy="550060"/>
            <a:chOff x="-152381" y="6431785"/>
            <a:chExt cx="12495238" cy="5500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6431785"/>
              <a:ext cx="12495238" cy="550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7485" y="510909"/>
            <a:ext cx="1384127" cy="764167"/>
            <a:chOff x="10477485" y="510909"/>
            <a:chExt cx="1384127" cy="7641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25104" y="549004"/>
              <a:ext cx="736508" cy="726072"/>
              <a:chOff x="11125104" y="549004"/>
              <a:chExt cx="736508" cy="72607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25104" y="549004"/>
                <a:ext cx="736508" cy="726072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10477485" y="510909"/>
              <a:ext cx="118095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머신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러닝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4574874" y="5287770"/>
            <a:ext cx="625445" cy="616582"/>
            <a:chOff x="4574874" y="5287770"/>
            <a:chExt cx="625445" cy="616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4574874" y="5287770"/>
              <a:ext cx="625445" cy="616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82344" y="5834391"/>
            <a:ext cx="1435855" cy="1415509"/>
            <a:chOff x="-482344" y="5834391"/>
            <a:chExt cx="1435855" cy="14155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-482344" y="5834391"/>
              <a:ext cx="1435855" cy="141550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43790" y="1650095"/>
            <a:ext cx="9565698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i="1" kern="0" spc="-600" dirty="0">
                <a:solidFill>
                  <a:srgbClr val="FFB900"/>
                </a:solidFill>
                <a:latin typeface="Gmarket Sans Bold" pitchFamily="34" charset="0"/>
                <a:cs typeface="Gmarket Sans Bold" pitchFamily="34" charset="0"/>
              </a:rPr>
              <a:t>비</a:t>
            </a:r>
            <a:r>
              <a:rPr lang="ko-KR" altLang="en-US" sz="8000" i="1" kern="0" spc="-6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트코인</a:t>
            </a:r>
            <a:endParaRPr lang="en-US" sz="8000" i="1" kern="0" spc="-600" dirty="0">
              <a:solidFill>
                <a:srgbClr val="FFFFFF"/>
              </a:solidFill>
              <a:latin typeface="Gmarket Sans Bold" pitchFamily="34" charset="0"/>
              <a:cs typeface="Gmarket Sans Bold" pitchFamily="34" charset="0"/>
            </a:endParaRPr>
          </a:p>
          <a:p>
            <a:r>
              <a:rPr lang="ko-KR" altLang="en-US" sz="8000" i="1" kern="0" spc="-600" dirty="0" err="1">
                <a:solidFill>
                  <a:srgbClr val="FFB900"/>
                </a:solidFill>
                <a:latin typeface="Gmarket Sans Bold" pitchFamily="34" charset="0"/>
                <a:cs typeface="Gmarket Sans Bold" pitchFamily="34" charset="0"/>
              </a:rPr>
              <a:t>가</a:t>
            </a:r>
            <a:r>
              <a:rPr lang="ko-KR" altLang="en-US" sz="8000" i="1" kern="0" spc="-600" dirty="0" err="1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격예측</a:t>
            </a:r>
            <a:endParaRPr lang="en-US" altLang="ko-KR" sz="8000" i="1" kern="0" spc="-600" dirty="0">
              <a:solidFill>
                <a:srgbClr val="FFFFFF"/>
              </a:solidFill>
              <a:latin typeface="Gmarket Sans Bold" pitchFamily="34" charset="0"/>
              <a:cs typeface="Gmarket Sans Bold" pitchFamily="34" charset="0"/>
            </a:endParaRPr>
          </a:p>
          <a:p>
            <a:r>
              <a:rPr lang="ko-KR" altLang="en-US" sz="8000" i="1" kern="0" spc="-600" dirty="0">
                <a:solidFill>
                  <a:srgbClr val="FFB900"/>
                </a:solidFill>
                <a:latin typeface="Gmarket Sans Bold" pitchFamily="34" charset="0"/>
                <a:cs typeface="Gmarket Sans Bold" pitchFamily="34" charset="0"/>
              </a:rPr>
              <a:t>수</a:t>
            </a:r>
            <a:r>
              <a:rPr lang="ko-KR" altLang="en-US" sz="8000" i="1" kern="0" spc="-6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익 까지</a:t>
            </a:r>
            <a:r>
              <a:rPr lang="en-US" altLang="ko-KR" sz="8000" i="1" kern="0" spc="-6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!?!</a:t>
            </a:r>
            <a:endParaRPr lang="en-US" sz="8000" i="1" kern="0" spc="-600" dirty="0">
              <a:solidFill>
                <a:srgbClr val="FFFFFF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83943E-A01C-5B4D-A47A-F9092B1D4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751" y="5026384"/>
            <a:ext cx="2278913" cy="2440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2381" y="-124702"/>
            <a:ext cx="12495238" cy="526689"/>
            <a:chOff x="-152381" y="-124702"/>
            <a:chExt cx="12495238" cy="526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381" y="-124702"/>
              <a:ext cx="12495238" cy="526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08312" y="-262316"/>
            <a:ext cx="988799" cy="974788"/>
            <a:chOff x="1908312" y="-262316"/>
            <a:chExt cx="988799" cy="9747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1908312" y="-262316"/>
              <a:ext cx="988799" cy="97478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C7AA79-1E66-8847-801C-1BBA382BE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0022" y="1494054"/>
            <a:ext cx="6621403" cy="37101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546509EA-57A3-9944-BD7E-4D6F77D73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96EAAD-4683-7A43-AC9E-1271A670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9" y="4883620"/>
            <a:ext cx="9633621" cy="1406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A6B866-01C4-CA41-ABCF-78236FD3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29" y="567952"/>
            <a:ext cx="3691503" cy="25384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D9397A-C607-3845-A645-26778B1BF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29" y="3282402"/>
            <a:ext cx="3403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BC1A8754-3CC5-FC47-8A7E-CD6BFBBDB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F02430-0B15-584B-A01F-6B8FE32B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31" y="2631790"/>
            <a:ext cx="5994400" cy="381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A3EB8-4A0C-BD4E-807C-FC0BE6CF48EC}"/>
              </a:ext>
            </a:extLst>
          </p:cNvPr>
          <p:cNvSpPr/>
          <p:nvPr/>
        </p:nvSpPr>
        <p:spPr>
          <a:xfrm>
            <a:off x="401676" y="416210"/>
            <a:ext cx="5467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chemeClr val="bg1"/>
                </a:solidFill>
              </a:rPr>
              <a:t>https://www.upbit.com/service_center/open_api_guide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E05F64E-EE78-EF44-B642-2245E4E7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76" y="881380"/>
            <a:ext cx="4927069" cy="26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98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BC1A8754-3CC5-FC47-8A7E-CD6BFBBDB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8EB742-A9CB-4341-BEFE-0D5AB6760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67" y="4420706"/>
            <a:ext cx="3977465" cy="18533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F4BDC6-CE51-3142-B498-9D6F1413A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7" y="583965"/>
            <a:ext cx="2805269" cy="56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11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BC1A8754-3CC5-FC47-8A7E-CD6BFBBDB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ED1F24-10C7-B643-8EA9-D979CD9F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9" y="511985"/>
            <a:ext cx="3803650" cy="2559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9595CF-1311-974B-88B4-6ED4251D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" y="3207490"/>
            <a:ext cx="5891530" cy="2865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63EB5-9D72-7345-A221-385142CCF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350" y="1402832"/>
            <a:ext cx="3206750" cy="1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93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436DA-2D70-6F4D-948E-4198F64EF011}"/>
              </a:ext>
            </a:extLst>
          </p:cNvPr>
          <p:cNvSpPr/>
          <p:nvPr/>
        </p:nvSpPr>
        <p:spPr>
          <a:xfrm>
            <a:off x="324095" y="550264"/>
            <a:ext cx="11543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어려웠던 점</a:t>
            </a:r>
            <a:r>
              <a:rPr kumimoji="1" lang="en-US" altLang="ko-KR" dirty="0">
                <a:solidFill>
                  <a:schemeClr val="bg1"/>
                </a:solidFill>
              </a:rPr>
              <a:t> – </a:t>
            </a:r>
            <a:r>
              <a:rPr kumimoji="1" lang="ko-KR" altLang="en-US" dirty="0" err="1">
                <a:solidFill>
                  <a:schemeClr val="bg1"/>
                </a:solidFill>
              </a:rPr>
              <a:t>머신러닝</a:t>
            </a:r>
            <a:r>
              <a:rPr kumimoji="1" lang="ko-KR" altLang="en-US" dirty="0">
                <a:solidFill>
                  <a:schemeClr val="bg1"/>
                </a:solidFill>
              </a:rPr>
              <a:t> 예측을 잘 못함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</a:rPr>
              <a:t>    일단 예측을 잘 못함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 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</a:rPr>
              <a:t>    과대 적합 일어나면 예측을 잘 못함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bg1"/>
                </a:solidFill>
              </a:rPr>
              <a:t>MSE</a:t>
            </a:r>
            <a:r>
              <a:rPr kumimoji="1" lang="ko-KR" altLang="en-US" dirty="0">
                <a:solidFill>
                  <a:schemeClr val="bg1"/>
                </a:solidFill>
              </a:rPr>
              <a:t>로 측정 지표를 사용하였는데 </a:t>
            </a:r>
            <a:r>
              <a:rPr kumimoji="1" lang="en-US" altLang="ko-KR" dirty="0">
                <a:solidFill>
                  <a:schemeClr val="bg1"/>
                </a:solidFill>
              </a:rPr>
              <a:t>MSE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기준으로 하면 복잡도를 고려하지 못하고 </a:t>
            </a:r>
            <a:r>
              <a:rPr kumimoji="1" lang="en-US" altLang="ko-KR" dirty="0">
                <a:solidFill>
                  <a:schemeClr val="bg1"/>
                </a:solidFill>
              </a:rPr>
              <a:t>MSE</a:t>
            </a:r>
            <a:r>
              <a:rPr kumimoji="1" lang="ko-KR" altLang="en-US" dirty="0">
                <a:solidFill>
                  <a:schemeClr val="bg1"/>
                </a:solidFill>
              </a:rPr>
              <a:t> 수치로만 계산 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bg1"/>
                </a:solidFill>
              </a:rPr>
              <a:t>복잡도를 높여도 그래프의 마지막 형태를 따라 이어지는 형태 계속 발생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2962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436DA-2D70-6F4D-948E-4198F64EF011}"/>
              </a:ext>
            </a:extLst>
          </p:cNvPr>
          <p:cNvSpPr/>
          <p:nvPr/>
        </p:nvSpPr>
        <p:spPr>
          <a:xfrm>
            <a:off x="320242" y="173074"/>
            <a:ext cx="1154381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어려웠던 점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</a:rPr>
              <a:t>주로  </a:t>
            </a:r>
            <a:r>
              <a:rPr lang="en" altLang="ko-Kore-KR" sz="1400" dirty="0">
                <a:solidFill>
                  <a:schemeClr val="bg1"/>
                </a:solidFill>
              </a:rPr>
              <a:t>activation=</a:t>
            </a:r>
            <a:r>
              <a:rPr lang="en" altLang="ko-Kore-KR" sz="1400" dirty="0">
                <a:solidFill>
                  <a:srgbClr val="FF0000"/>
                </a:solidFill>
              </a:rPr>
              <a:t>'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" altLang="ko-Kore-KR" sz="1400" dirty="0">
                <a:solidFill>
                  <a:srgbClr val="FF0000"/>
                </a:solidFill>
              </a:rPr>
              <a:t>tanh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" altLang="ko-Kore-KR" sz="1400" dirty="0">
                <a:solidFill>
                  <a:srgbClr val="FF0000"/>
                </a:solidFill>
              </a:rPr>
              <a:t>‘  </a:t>
            </a:r>
            <a:r>
              <a:rPr lang="ko-KR" altLang="en-US" sz="1400" dirty="0">
                <a:solidFill>
                  <a:schemeClr val="bg1"/>
                </a:solidFill>
              </a:rPr>
              <a:t>왜</a:t>
            </a:r>
            <a:r>
              <a:rPr lang="en-US" altLang="ko-KR" sz="1400" dirty="0">
                <a:solidFill>
                  <a:schemeClr val="bg1"/>
                </a:solidFill>
              </a:rPr>
              <a:t>??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하이퍼볼릭</a:t>
            </a:r>
            <a:r>
              <a:rPr lang="ko-KR" altLang="en-US" sz="1400" dirty="0">
                <a:solidFill>
                  <a:schemeClr val="bg1"/>
                </a:solidFill>
              </a:rPr>
              <a:t> 탄젠트</a:t>
            </a:r>
            <a:r>
              <a:rPr lang="en-US" altLang="ko-KR" sz="1400" dirty="0">
                <a:solidFill>
                  <a:schemeClr val="bg1"/>
                </a:solidFill>
              </a:rPr>
              <a:t>..?  </a:t>
            </a:r>
            <a:r>
              <a:rPr lang="en-US" altLang="ko-KR" sz="1400" dirty="0" err="1">
                <a:solidFill>
                  <a:schemeClr val="bg1"/>
                </a:solidFill>
              </a:rPr>
              <a:t>Relu</a:t>
            </a:r>
            <a:r>
              <a:rPr lang="ko-KR" altLang="en-US" sz="1400" dirty="0">
                <a:solidFill>
                  <a:schemeClr val="bg1"/>
                </a:solidFill>
              </a:rPr>
              <a:t>는 왜 안써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Relu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는 기울기 손실 문제 해결 가능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RNN</a:t>
            </a:r>
            <a:r>
              <a:rPr lang="ko-KR" altLang="en-US" sz="1400" dirty="0">
                <a:solidFill>
                  <a:schemeClr val="bg1"/>
                </a:solidFill>
              </a:rPr>
              <a:t>은 기울기 소실 문제가 생김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activation =’tanh’  or sigmoid </a:t>
            </a:r>
            <a:r>
              <a:rPr lang="ko-KR" altLang="en-US" sz="1400" dirty="0">
                <a:solidFill>
                  <a:schemeClr val="bg1"/>
                </a:solidFill>
              </a:rPr>
              <a:t>때문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 LSTM</a:t>
            </a:r>
            <a:r>
              <a:rPr lang="ko-KR" altLang="en-US" sz="1400" dirty="0">
                <a:solidFill>
                  <a:schemeClr val="bg1"/>
                </a:solidFill>
              </a:rPr>
              <a:t>은  망각 게이트로 기울기 </a:t>
            </a:r>
            <a:r>
              <a:rPr lang="ko-KR" altLang="en-US" sz="1400" dirty="0" err="1">
                <a:solidFill>
                  <a:schemeClr val="bg1"/>
                </a:solidFill>
              </a:rPr>
              <a:t>손실문제</a:t>
            </a:r>
            <a:r>
              <a:rPr lang="ko-KR" altLang="en-US" sz="1400" dirty="0">
                <a:solidFill>
                  <a:schemeClr val="bg1"/>
                </a:solidFill>
              </a:rPr>
              <a:t> 해결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그래서 </a:t>
            </a:r>
            <a:r>
              <a:rPr lang="en-US" altLang="ko-KR" sz="1400" dirty="0">
                <a:solidFill>
                  <a:schemeClr val="bg1"/>
                </a:solidFill>
              </a:rPr>
              <a:t>sigmoid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or tanh </a:t>
            </a:r>
            <a:r>
              <a:rPr lang="ko-KR" altLang="en-US" sz="1400" dirty="0">
                <a:solidFill>
                  <a:schemeClr val="bg1"/>
                </a:solidFill>
              </a:rPr>
              <a:t>쓰지 않을까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sigmoid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non zero centered </a:t>
            </a:r>
            <a:r>
              <a:rPr lang="ko-KR" altLang="en-US" sz="1400" dirty="0">
                <a:solidFill>
                  <a:schemeClr val="bg1"/>
                </a:solidFill>
              </a:rPr>
              <a:t>문제 존재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tanh </a:t>
            </a:r>
            <a:r>
              <a:rPr lang="ko-KR" altLang="en-US" sz="1400" dirty="0">
                <a:solidFill>
                  <a:schemeClr val="bg1"/>
                </a:solidFill>
              </a:rPr>
              <a:t>사용으로 해결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실제 이유 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RNN </a:t>
            </a:r>
            <a:r>
              <a:rPr lang="ko-KR" altLang="en-US" sz="1400" dirty="0">
                <a:solidFill>
                  <a:schemeClr val="bg1"/>
                </a:solidFill>
              </a:rPr>
              <a:t>은 </a:t>
            </a:r>
            <a:r>
              <a:rPr lang="en-US" altLang="ko-KR" sz="1400" dirty="0">
                <a:solidFill>
                  <a:schemeClr val="bg1"/>
                </a:solidFill>
              </a:rPr>
              <a:t>CNN</a:t>
            </a:r>
            <a:r>
              <a:rPr lang="ko-KR" altLang="en-US" sz="1400" dirty="0">
                <a:solidFill>
                  <a:schemeClr val="bg1"/>
                </a:solidFill>
              </a:rPr>
              <a:t> 및 다른 신경망과는 달리 </a:t>
            </a:r>
            <a:r>
              <a:rPr lang="en-US" altLang="ko-KR" sz="1400" dirty="0">
                <a:solidFill>
                  <a:schemeClr val="bg1"/>
                </a:solidFill>
              </a:rPr>
              <a:t>step</a:t>
            </a:r>
            <a:r>
              <a:rPr lang="ko-KR" altLang="en-US" sz="1400" dirty="0">
                <a:solidFill>
                  <a:schemeClr val="bg1"/>
                </a:solidFill>
              </a:rPr>
              <a:t>의 값을 가져와서 </a:t>
            </a:r>
            <a:r>
              <a:rPr lang="ko-KR" altLang="en-US" sz="1400" dirty="0" err="1">
                <a:solidFill>
                  <a:schemeClr val="bg1"/>
                </a:solidFill>
              </a:rPr>
              <a:t>사용하므</a:t>
            </a:r>
            <a:r>
              <a:rPr lang="ko-KR" altLang="en-US" sz="1400" dirty="0">
                <a:solidFill>
                  <a:schemeClr val="bg1"/>
                </a:solidFill>
              </a:rPr>
              <a:t> 로 </a:t>
            </a:r>
            <a:r>
              <a:rPr lang="en-US" altLang="ko-KR" sz="1400" dirty="0" err="1">
                <a:solidFill>
                  <a:schemeClr val="bg1"/>
                </a:solidFill>
              </a:rPr>
              <a:t>Relu</a:t>
            </a:r>
            <a:r>
              <a:rPr lang="ko-KR" altLang="en-US" sz="1400" dirty="0" err="1">
                <a:solidFill>
                  <a:schemeClr val="bg1"/>
                </a:solidFill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</a:rPr>
              <a:t> 쓰게 되면 </a:t>
            </a:r>
            <a:r>
              <a:rPr lang="ko-KR" altLang="en-US" sz="1400" dirty="0" err="1">
                <a:solidFill>
                  <a:schemeClr val="bg1"/>
                </a:solidFill>
              </a:rPr>
              <a:t>이전값이</a:t>
            </a:r>
            <a:r>
              <a:rPr lang="ko-KR" altLang="en-US" sz="1400" dirty="0">
                <a:solidFill>
                  <a:schemeClr val="bg1"/>
                </a:solidFill>
              </a:rPr>
              <a:t> 커짐에 따라 발산하는 문제 생김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</a:rPr>
              <a:t>또한 </a:t>
            </a:r>
            <a:r>
              <a:rPr kumimoji="1" lang="en-US" altLang="ko-KR" sz="1400" dirty="0">
                <a:solidFill>
                  <a:schemeClr val="bg1"/>
                </a:solidFill>
              </a:rPr>
              <a:t>sigmoid</a:t>
            </a:r>
            <a:r>
              <a:rPr kumimoji="1" lang="ko-KR" altLang="en-US" sz="1400" dirty="0">
                <a:solidFill>
                  <a:schemeClr val="bg1"/>
                </a:solidFill>
              </a:rPr>
              <a:t> 대신 </a:t>
            </a:r>
            <a:r>
              <a:rPr kumimoji="1" lang="en-US" altLang="ko-KR" sz="1400" dirty="0">
                <a:solidFill>
                  <a:schemeClr val="bg1"/>
                </a:solidFill>
              </a:rPr>
              <a:t>tanh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400" dirty="0">
                <a:solidFill>
                  <a:schemeClr val="bg1"/>
                </a:solidFill>
              </a:rPr>
              <a:t>  쓰는 이유는 기울기의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역전파가</a:t>
            </a:r>
            <a:r>
              <a:rPr kumimoji="1" lang="ko-KR" altLang="en-US" sz="1400" dirty="0">
                <a:solidFill>
                  <a:schemeClr val="bg1"/>
                </a:solidFill>
              </a:rPr>
              <a:t> 더 잘되기 때문</a:t>
            </a:r>
            <a:r>
              <a:rPr kumimoji="1" lang="en-US" altLang="ko-KR" sz="1400" dirty="0">
                <a:solidFill>
                  <a:schemeClr val="bg1"/>
                </a:solidFill>
              </a:rPr>
              <a:t>.</a:t>
            </a:r>
            <a:r>
              <a:rPr kumimoji="1" lang="ko-KR" altLang="en-US" sz="1400" dirty="0">
                <a:solidFill>
                  <a:schemeClr val="bg1"/>
                </a:solidFill>
              </a:rPr>
              <a:t> 더 좋은 결과를 제공함</a:t>
            </a:r>
            <a:r>
              <a:rPr kumimoji="1"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B9A260-78B1-2848-8FF1-7627B6D1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2" y="2766349"/>
            <a:ext cx="4775542" cy="33155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0C46A-D82D-DE45-9450-E9BE39C2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45" y="2975723"/>
            <a:ext cx="5772720" cy="289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4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436DA-2D70-6F4D-948E-4198F64EF011}"/>
              </a:ext>
            </a:extLst>
          </p:cNvPr>
          <p:cNvSpPr/>
          <p:nvPr/>
        </p:nvSpPr>
        <p:spPr>
          <a:xfrm>
            <a:off x="320242" y="173074"/>
            <a:ext cx="115438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어려웠던 점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ko-KR" altLang="en-US" sz="1400" dirty="0" err="1">
                <a:solidFill>
                  <a:schemeClr val="bg1"/>
                </a:solidFill>
              </a:rPr>
              <a:t>딥러닝에서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loss </a:t>
            </a:r>
            <a:r>
              <a:rPr kumimoji="1" lang="ko-KR" altLang="en-US" sz="1400" dirty="0">
                <a:solidFill>
                  <a:schemeClr val="bg1"/>
                </a:solidFill>
              </a:rPr>
              <a:t>줄이기</a:t>
            </a:r>
            <a:r>
              <a:rPr kumimoji="1" lang="en-US" altLang="ko-KR" sz="1400" dirty="0">
                <a:solidFill>
                  <a:schemeClr val="bg1"/>
                </a:solidFill>
              </a:rPr>
              <a:t>..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</a:rPr>
              <a:t>Val_loss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감소하는 법 찾기가 어렵다</a:t>
            </a:r>
            <a:r>
              <a:rPr kumimoji="1" lang="en-US" altLang="ko-KR" sz="1400" dirty="0">
                <a:solidFill>
                  <a:schemeClr val="bg1"/>
                </a:solidFill>
              </a:rPr>
              <a:t>..</a:t>
            </a:r>
          </a:p>
          <a:p>
            <a:r>
              <a:rPr kumimoji="1" lang="ko-KR" altLang="en-US" sz="1400" dirty="0" err="1">
                <a:solidFill>
                  <a:schemeClr val="bg1"/>
                </a:solidFill>
              </a:rPr>
              <a:t>딥러닝</a:t>
            </a:r>
            <a:r>
              <a:rPr kumimoji="1" lang="ko-KR" altLang="en-US" sz="1400" dirty="0">
                <a:solidFill>
                  <a:schemeClr val="bg1"/>
                </a:solidFill>
              </a:rPr>
              <a:t> 공부를 하여 </a:t>
            </a:r>
            <a:r>
              <a:rPr kumimoji="1" lang="en-US" altLang="ko-KR" sz="1400" dirty="0" err="1">
                <a:solidFill>
                  <a:schemeClr val="bg1"/>
                </a:solidFill>
              </a:rPr>
              <a:t>val_loss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및 다른 </a:t>
            </a:r>
            <a:r>
              <a:rPr kumimoji="1" lang="ko-KR" altLang="en-US" sz="1400" dirty="0" err="1">
                <a:solidFill>
                  <a:schemeClr val="bg1"/>
                </a:solidFill>
              </a:rPr>
              <a:t>파라메타</a:t>
            </a:r>
            <a:r>
              <a:rPr kumimoji="1" lang="ko-KR" altLang="en-US" sz="1400" dirty="0">
                <a:solidFill>
                  <a:schemeClr val="bg1"/>
                </a:solidFill>
              </a:rPr>
              <a:t> 설정하는 법을 배워야겠다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D118B-11B1-AA42-BE8A-5E51FE345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8" y="2407927"/>
            <a:ext cx="6311900" cy="83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17A7F0-61A3-254B-9581-1755C0127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8" y="1515966"/>
            <a:ext cx="6350000" cy="927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1B66FB-F9DB-E345-B703-10576E07A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68" y="5817758"/>
            <a:ext cx="6350000" cy="927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E0020E-AB08-C14E-A206-15DC2B36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8" y="4844272"/>
            <a:ext cx="6350000" cy="97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B7D9F4-E7BE-1B48-B2D1-F09F81FC7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68" y="3885852"/>
            <a:ext cx="6350000" cy="97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968D8-72E0-AF4C-ABF7-E068434968A9}"/>
              </a:ext>
            </a:extLst>
          </p:cNvPr>
          <p:cNvSpPr txBox="1"/>
          <p:nvPr/>
        </p:nvSpPr>
        <p:spPr>
          <a:xfrm>
            <a:off x="7623810" y="4274820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solidFill>
                  <a:schemeClr val="bg1"/>
                </a:solidFill>
              </a:rPr>
              <a:t>DropOut</a:t>
            </a:r>
            <a:r>
              <a:rPr kumimoji="1" lang="en-US" altLang="ko-Kore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값에 따른 </a:t>
            </a:r>
            <a:r>
              <a:rPr kumimoji="1" lang="en-US" altLang="ko-KR" dirty="0">
                <a:solidFill>
                  <a:schemeClr val="bg1"/>
                </a:solidFill>
              </a:rPr>
              <a:t>MAE, MSE </a:t>
            </a:r>
            <a:r>
              <a:rPr kumimoji="1" lang="ko-KR" altLang="en-US" dirty="0">
                <a:solidFill>
                  <a:schemeClr val="bg1"/>
                </a:solidFill>
              </a:rPr>
              <a:t>차이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위에서부터 </a:t>
            </a:r>
            <a:r>
              <a:rPr kumimoji="1" lang="en-US" altLang="ko-KR" dirty="0">
                <a:solidFill>
                  <a:schemeClr val="bg1"/>
                </a:solidFill>
              </a:rPr>
              <a:t>0.1, 0.2, 0.3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690BC-DE94-9C41-80BA-1F2F8435820B}"/>
              </a:ext>
            </a:extLst>
          </p:cNvPr>
          <p:cNvSpPr txBox="1"/>
          <p:nvPr/>
        </p:nvSpPr>
        <p:spPr>
          <a:xfrm>
            <a:off x="7015868" y="1876306"/>
            <a:ext cx="448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정규화 전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후 차이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오히려 정규화 전이 더 좋은 모습을 보임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AD520D-44EB-8F4B-A2AF-F5EC46952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238" y="5247895"/>
            <a:ext cx="1985972" cy="14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데이터 가져오기  </a:t>
            </a:r>
            <a:r>
              <a:rPr lang="ko-KR" altLang="en-US" dirty="0" err="1">
                <a:solidFill>
                  <a:schemeClr val="bg1"/>
                </a:solidFill>
              </a:rPr>
              <a:t>中</a:t>
            </a:r>
            <a:r>
              <a:rPr kumimoji="1" lang="ko-KR" altLang="en-US" dirty="0">
                <a:solidFill>
                  <a:schemeClr val="bg1"/>
                </a:solidFill>
              </a:rPr>
              <a:t>   데이터 구조 보기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D402E-2830-5643-A254-8955B3EC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1227740"/>
            <a:ext cx="5653188" cy="38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3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데이터 가져오기  </a:t>
            </a:r>
            <a:r>
              <a:rPr lang="ko-KR" altLang="en-US" dirty="0" err="1">
                <a:solidFill>
                  <a:schemeClr val="bg1"/>
                </a:solidFill>
              </a:rPr>
              <a:t>中</a:t>
            </a:r>
            <a:r>
              <a:rPr kumimoji="1" lang="ko-KR" altLang="en-US" dirty="0">
                <a:solidFill>
                  <a:schemeClr val="bg1"/>
                </a:solidFill>
              </a:rPr>
              <a:t>   테스트 셋 분리 전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전처리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32D479-80C8-CC45-B359-957B8BE5F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1805272"/>
            <a:ext cx="2590580" cy="3029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C6D54E-31EE-D24D-84C5-2A7A0A79E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865605"/>
            <a:ext cx="5433848" cy="442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4FFFD1-E50C-154C-A57A-748021EB6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146" y="1805272"/>
            <a:ext cx="25273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8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데이터 가져오기  </a:t>
            </a:r>
            <a:r>
              <a:rPr lang="ko-KR" altLang="en-US" dirty="0" err="1">
                <a:solidFill>
                  <a:schemeClr val="bg1"/>
                </a:solidFill>
              </a:rPr>
              <a:t>中</a:t>
            </a:r>
            <a:r>
              <a:rPr kumimoji="1" lang="ko-KR" altLang="en-US" dirty="0">
                <a:solidFill>
                  <a:schemeClr val="bg1"/>
                </a:solidFill>
              </a:rPr>
              <a:t>   테스트 셋 분리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7CECCA-700C-8D45-BA70-88285CB78525}"/>
              </a:ext>
            </a:extLst>
          </p:cNvPr>
          <p:cNvGrpSpPr/>
          <p:nvPr/>
        </p:nvGrpSpPr>
        <p:grpSpPr>
          <a:xfrm>
            <a:off x="320566" y="969579"/>
            <a:ext cx="7499131" cy="3020629"/>
            <a:chOff x="320566" y="969579"/>
            <a:chExt cx="7499131" cy="30206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D34972-B5C4-1F49-A03E-7CD1DA42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66" y="969579"/>
              <a:ext cx="7499131" cy="30206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353701-1BA9-7E4C-9B29-82832A5DEF2C}"/>
                </a:ext>
              </a:extLst>
            </p:cNvPr>
            <p:cNvSpPr txBox="1"/>
            <p:nvPr/>
          </p:nvSpPr>
          <p:spPr>
            <a:xfrm>
              <a:off x="3499945" y="2301765"/>
              <a:ext cx="835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Jeff Hale</a:t>
              </a:r>
              <a:endParaRPr kumimoji="1" lang="ko-Kore-KR" altLang="en-US" sz="10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C79202A-A91B-4947-B0B0-690983F7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6" y="4096954"/>
            <a:ext cx="2273300" cy="2654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47A43A-741F-C449-903C-23460883D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08" y="4122354"/>
            <a:ext cx="2235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9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데이터 가져오기  </a:t>
            </a:r>
            <a:r>
              <a:rPr lang="ko-KR" altLang="en-US" dirty="0" err="1">
                <a:solidFill>
                  <a:schemeClr val="bg1"/>
                </a:solidFill>
              </a:rPr>
              <a:t>中</a:t>
            </a:r>
            <a:r>
              <a:rPr kumimoji="1" lang="ko-KR" altLang="en-US" dirty="0">
                <a:solidFill>
                  <a:schemeClr val="bg1"/>
                </a:solidFill>
              </a:rPr>
              <a:t>   테스트 셋 분리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2671B3-B39A-8A45-BE70-1B739FAC2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9" y="962320"/>
            <a:ext cx="5892800" cy="1854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144161-9E41-2D4A-9198-8629A82B9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9" y="2816520"/>
            <a:ext cx="9626600" cy="787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DE3DDB-55E8-3B46-BDFF-C74D8E67E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74" y="3612458"/>
            <a:ext cx="4025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D07CE34C-C735-F049-9541-D8925DF2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4131E3-08B2-F442-BBE6-339DBBEC102C}"/>
              </a:ext>
            </a:extLst>
          </p:cNvPr>
          <p:cNvSpPr/>
          <p:nvPr/>
        </p:nvSpPr>
        <p:spPr>
          <a:xfrm>
            <a:off x="320566" y="176837"/>
            <a:ext cx="8303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 </a:t>
            </a:r>
            <a:r>
              <a:rPr kumimoji="1" lang="ko-KR" altLang="en-US" dirty="0">
                <a:solidFill>
                  <a:schemeClr val="bg1"/>
                </a:solidFill>
              </a:rPr>
              <a:t>데이터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이해를 위한 탐색과 시각화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C72930-5096-3147-AC44-9FBB1DFFB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" y="980965"/>
            <a:ext cx="5105400" cy="127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3A2829-EEFA-A044-90F3-171A045C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68" y="2314469"/>
            <a:ext cx="5947322" cy="44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2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1364</Words>
  <Application>Microsoft Macintosh PowerPoint</Application>
  <PresentationFormat>와이드스크린</PresentationFormat>
  <Paragraphs>213</Paragraphs>
  <Slides>49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Dotum</vt:lpstr>
      <vt:lpstr>Gmarket Sans Bold</vt:lpstr>
      <vt:lpstr>Gmarket Sans Medium</vt:lpstr>
      <vt:lpstr>맑은 고딕</vt:lpstr>
      <vt:lpstr>Noto Sans Korean Regular</vt:lpstr>
      <vt:lpstr>se-nanumgothic</vt:lpstr>
      <vt:lpstr>se-nanummyeongjo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나영훈</dc:creator>
  <cp:lastModifiedBy>나영훈</cp:lastModifiedBy>
  <cp:revision>16</cp:revision>
  <dcterms:created xsi:type="dcterms:W3CDTF">2021-12-05T17:35:24Z</dcterms:created>
  <dcterms:modified xsi:type="dcterms:W3CDTF">2021-12-12T14:20:28Z</dcterms:modified>
</cp:coreProperties>
</file>